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4"/>
  </p:notesMasterIdLst>
  <p:sldIdLst>
    <p:sldId id="696" r:id="rId3"/>
    <p:sldId id="625" r:id="rId4"/>
    <p:sldId id="697" r:id="rId5"/>
    <p:sldId id="698" r:id="rId6"/>
    <p:sldId id="699" r:id="rId7"/>
    <p:sldId id="704" r:id="rId8"/>
    <p:sldId id="700" r:id="rId9"/>
    <p:sldId id="701" r:id="rId10"/>
    <p:sldId id="702" r:id="rId11"/>
    <p:sldId id="703" r:id="rId12"/>
    <p:sldId id="616" r:id="rId13"/>
    <p:sldId id="617" r:id="rId14"/>
    <p:sldId id="619" r:id="rId15"/>
    <p:sldId id="652" r:id="rId16"/>
    <p:sldId id="621" r:id="rId17"/>
    <p:sldId id="606" r:id="rId18"/>
    <p:sldId id="607" r:id="rId19"/>
    <p:sldId id="695" r:id="rId20"/>
    <p:sldId id="609" r:id="rId21"/>
    <p:sldId id="648" r:id="rId22"/>
    <p:sldId id="642" r:id="rId23"/>
    <p:sldId id="654" r:id="rId24"/>
    <p:sldId id="655" r:id="rId25"/>
    <p:sldId id="656" r:id="rId26"/>
    <p:sldId id="657" r:id="rId27"/>
    <p:sldId id="689" r:id="rId28"/>
    <p:sldId id="610" r:id="rId29"/>
    <p:sldId id="650" r:id="rId30"/>
    <p:sldId id="658" r:id="rId31"/>
    <p:sldId id="659" r:id="rId32"/>
    <p:sldId id="611" r:id="rId33"/>
    <p:sldId id="651" r:id="rId34"/>
    <p:sldId id="660" r:id="rId35"/>
    <p:sldId id="661" r:id="rId36"/>
    <p:sldId id="663" r:id="rId37"/>
    <p:sldId id="602" r:id="rId38"/>
    <p:sldId id="664" r:id="rId39"/>
    <p:sldId id="665" r:id="rId40"/>
    <p:sldId id="662" r:id="rId41"/>
    <p:sldId id="690" r:id="rId42"/>
    <p:sldId id="666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D3A2"/>
    <a:srgbClr val="4B2E83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29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792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19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50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9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0.png"/><Relationship Id="rId7" Type="http://schemas.openxmlformats.org/officeDocument/2006/relationships/image" Target="../media/image2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Relationship Id="rId9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B9A66-92CF-B64C-A545-E87FA03787F5}"/>
              </a:ext>
            </a:extLst>
          </p:cNvPr>
          <p:cNvSpPr txBox="1"/>
          <p:nvPr/>
        </p:nvSpPr>
        <p:spPr>
          <a:xfrm>
            <a:off x="3331779" y="384678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replace with my own drawing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3352A-7005-E749-945D-D556A387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0" y="247995"/>
            <a:ext cx="8049579" cy="53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29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”Tree” vs “Sub-tree”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2BBB65-D0E1-A34D-A611-5EA6BE2C15C9}"/>
              </a:ext>
            </a:extLst>
          </p:cNvPr>
          <p:cNvSpPr/>
          <p:nvPr/>
        </p:nvSpPr>
        <p:spPr>
          <a:xfrm>
            <a:off x="4374352" y="14368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F5422C-1127-7C48-A257-DEDA4E9C185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385232" y="1728164"/>
            <a:ext cx="1989120" cy="139215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3B9953-CA3B-2247-BBD5-D468C7F08DFF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4966022" y="1728164"/>
            <a:ext cx="1837515" cy="128066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BD94C76-FB33-E740-9E67-E5750C2A20CD}"/>
              </a:ext>
            </a:extLst>
          </p:cNvPr>
          <p:cNvGrpSpPr/>
          <p:nvPr/>
        </p:nvGrpSpPr>
        <p:grpSpPr>
          <a:xfrm>
            <a:off x="1201892" y="3120319"/>
            <a:ext cx="3028018" cy="2748520"/>
            <a:chOff x="1201892" y="3120319"/>
            <a:chExt cx="3028018" cy="2748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C9E24-D24E-9248-A6A1-BC07FC9C3FDD}"/>
                </a:ext>
              </a:extLst>
            </p:cNvPr>
            <p:cNvSpPr/>
            <p:nvPr/>
          </p:nvSpPr>
          <p:spPr>
            <a:xfrm>
              <a:off x="2089397" y="31203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A01D55-8D6A-6C4B-8E9B-572F00AAE663}"/>
                </a:ext>
              </a:extLst>
            </p:cNvPr>
            <p:cNvSpPr/>
            <p:nvPr/>
          </p:nvSpPr>
          <p:spPr>
            <a:xfrm>
              <a:off x="1201892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FCF246-376F-AA43-9FCD-6ACAF139B33A}"/>
                </a:ext>
              </a:extLst>
            </p:cNvPr>
            <p:cNvSpPr/>
            <p:nvPr/>
          </p:nvSpPr>
          <p:spPr>
            <a:xfrm>
              <a:off x="2885624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BD7762-0FF3-254D-B213-60085EF75F4C}"/>
                </a:ext>
              </a:extLst>
            </p:cNvPr>
            <p:cNvSpPr/>
            <p:nvPr/>
          </p:nvSpPr>
          <p:spPr>
            <a:xfrm>
              <a:off x="2133010" y="52541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8EE7E4A-8073-7C4E-8BDB-E6A5C105840E}"/>
                </a:ext>
              </a:extLst>
            </p:cNvPr>
            <p:cNvSpPr/>
            <p:nvPr/>
          </p:nvSpPr>
          <p:spPr>
            <a:xfrm>
              <a:off x="3638240" y="52861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193FFF5-67A3-8547-820A-549D18825D3D}"/>
                </a:ext>
              </a:extLst>
            </p:cNvPr>
            <p:cNvCxnSpPr>
              <a:cxnSpLocks/>
              <a:stCxn id="7" idx="1"/>
              <a:endCxn id="13" idx="0"/>
            </p:cNvCxnSpPr>
            <p:nvPr/>
          </p:nvCxnSpPr>
          <p:spPr>
            <a:xfrm flipH="1">
              <a:off x="1497727" y="3411672"/>
              <a:ext cx="591670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FB2342-A233-5A45-9973-090D806F8FAB}"/>
                </a:ext>
              </a:extLst>
            </p:cNvPr>
            <p:cNvCxnSpPr>
              <a:cxnSpLocks/>
              <a:stCxn id="7" idx="3"/>
              <a:endCxn id="14" idx="0"/>
            </p:cNvCxnSpPr>
            <p:nvPr/>
          </p:nvCxnSpPr>
          <p:spPr>
            <a:xfrm>
              <a:off x="2681067" y="3411672"/>
              <a:ext cx="500392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694D7D0-161C-3945-A864-C77CC26CF785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>
              <a:off x="3477294" y="4384489"/>
              <a:ext cx="456781" cy="90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97597A-F833-AF4E-A6E8-09D8AA14C7D5}"/>
                </a:ext>
              </a:extLst>
            </p:cNvPr>
            <p:cNvCxnSpPr>
              <a:cxnSpLocks/>
              <a:stCxn id="14" idx="1"/>
              <a:endCxn id="15" idx="0"/>
            </p:cNvCxnSpPr>
            <p:nvPr/>
          </p:nvCxnSpPr>
          <p:spPr>
            <a:xfrm flipH="1">
              <a:off x="2428845" y="4384489"/>
              <a:ext cx="456779" cy="8696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F8FEA6-6C45-744C-8681-487EFC71973F}"/>
              </a:ext>
            </a:extLst>
          </p:cNvPr>
          <p:cNvGrpSpPr/>
          <p:nvPr/>
        </p:nvGrpSpPr>
        <p:grpSpPr>
          <a:xfrm>
            <a:off x="5666706" y="3008829"/>
            <a:ext cx="2275402" cy="1375660"/>
            <a:chOff x="5666706" y="3008829"/>
            <a:chExt cx="2275402" cy="13756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B2639B-BD4E-E149-B25E-CFE7F0B7AF38}"/>
                </a:ext>
              </a:extLst>
            </p:cNvPr>
            <p:cNvSpPr/>
            <p:nvPr/>
          </p:nvSpPr>
          <p:spPr>
            <a:xfrm>
              <a:off x="6507702" y="3008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EF9B5C-7EBF-604B-B83B-34BD97537EDD}"/>
                </a:ext>
              </a:extLst>
            </p:cNvPr>
            <p:cNvSpPr/>
            <p:nvPr/>
          </p:nvSpPr>
          <p:spPr>
            <a:xfrm>
              <a:off x="7350438" y="37013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E324D9E-2D94-2F4E-AC92-B9450F97F353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>
              <a:off x="7099372" y="3300182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EDFDBA-8DB1-694D-B46A-0BA710734B71}"/>
                </a:ext>
              </a:extLst>
            </p:cNvPr>
            <p:cNvSpPr/>
            <p:nvPr/>
          </p:nvSpPr>
          <p:spPr>
            <a:xfrm>
              <a:off x="5666706" y="380178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6FC7655-D4FA-C24E-AF72-68426B31AA52}"/>
                </a:ext>
              </a:extLst>
            </p:cNvPr>
            <p:cNvCxnSpPr>
              <a:cxnSpLocks/>
              <a:stCxn id="9" idx="1"/>
              <a:endCxn id="22" idx="0"/>
            </p:cNvCxnSpPr>
            <p:nvPr/>
          </p:nvCxnSpPr>
          <p:spPr>
            <a:xfrm flipH="1">
              <a:off x="5962541" y="3300182"/>
              <a:ext cx="545161" cy="5016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riangle 26">
            <a:extLst>
              <a:ext uri="{FF2B5EF4-FFF2-40B4-BE49-F238E27FC236}">
                <a16:creationId xmlns:a16="http://schemas.microsoft.com/office/drawing/2014/main" id="{D523319F-F044-AB4C-B9BB-E734C76D6812}"/>
              </a:ext>
            </a:extLst>
          </p:cNvPr>
          <p:cNvSpPr/>
          <p:nvPr/>
        </p:nvSpPr>
        <p:spPr>
          <a:xfrm>
            <a:off x="82979" y="3120319"/>
            <a:ext cx="4883043" cy="3188755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5C008289-BE4C-2845-9D44-B60132C2C645}"/>
              </a:ext>
            </a:extLst>
          </p:cNvPr>
          <p:cNvSpPr/>
          <p:nvPr/>
        </p:nvSpPr>
        <p:spPr>
          <a:xfrm>
            <a:off x="5026934" y="3008829"/>
            <a:ext cx="3587228" cy="1460164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CF5858-EB82-E64C-94F9-92FD96DF0ED6}"/>
              </a:ext>
            </a:extLst>
          </p:cNvPr>
          <p:cNvSpPr/>
          <p:nvPr/>
        </p:nvSpPr>
        <p:spPr>
          <a:xfrm>
            <a:off x="4374352" y="1384530"/>
            <a:ext cx="591670" cy="582707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8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9F651-22F8-4D46-87A9-5BE1ABE9AD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258" y="1530537"/>
            <a:ext cx="8955741" cy="4015497"/>
          </a:xfrm>
        </p:spPr>
        <p:txBody>
          <a:bodyPr/>
          <a:lstStyle/>
          <a:p>
            <a:r>
              <a:rPr lang="en-US" b="0" dirty="0"/>
              <a:t>A Binary Search Tree (BST) : </a:t>
            </a:r>
          </a:p>
          <a:p>
            <a:endParaRPr lang="en-US" b="0" dirty="0"/>
          </a:p>
          <a:p>
            <a:pPr lvl="1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all the nodes follow the below-mentioned properties:</a:t>
            </a:r>
          </a:p>
          <a:p>
            <a:endParaRPr lang="en-US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sz="1800" b="0" dirty="0">
                <a:solidFill>
                  <a:schemeClr val="bg2">
                    <a:lumMod val="85000"/>
                  </a:schemeClr>
                </a:solidFill>
              </a:rPr>
              <a:t>The left sub-tree of a node has a key less than or equal to its parent node's key.</a:t>
            </a:r>
          </a:p>
          <a:p>
            <a:pPr lvl="1"/>
            <a:endParaRPr lang="en-US" sz="1800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sz="1800" b="0" dirty="0">
                <a:solidFill>
                  <a:schemeClr val="bg2">
                    <a:lumMod val="85000"/>
                  </a:schemeClr>
                </a:solidFill>
              </a:rPr>
              <a:t>The right sub-tree of a node has a key greater than to its parent node's key.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EEE48-1485-EB4A-8F76-1C5E04FE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2791B-7C24-2D4A-8A10-A0DC19F5E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565" y="4552446"/>
            <a:ext cx="2384611" cy="198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6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184103" y="3376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479938" y="294406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048751" y="336590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5891487" y="40583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640421" y="365725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296598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980330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3227716" y="55107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732946" y="55427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592433" y="3668271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775773" y="3668271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72000" y="4641088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523551" y="4641088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89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719541" y="346994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015376" y="2944066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344586" y="338204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187322" y="40745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936256" y="3673398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1832036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515768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763154" y="56037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268384" y="563575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127871" y="3761296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311211" y="3761296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107438" y="4734113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058989" y="4734113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505192" y="413706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801027" y="3673398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606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719541" y="346994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015376" y="2944066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1832036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515768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763154" y="56037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268384" y="563575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127871" y="3761296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311211" y="3761296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107438" y="4734113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058989" y="4734113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41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1866216" y="24613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2861362" y="3253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2457886" y="2752688"/>
            <a:ext cx="699311" cy="500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3856498" y="404450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3453032" y="3544774"/>
            <a:ext cx="699301" cy="499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4AAC015-E030-434E-8054-B5E39A5098F1}"/>
              </a:ext>
            </a:extLst>
          </p:cNvPr>
          <p:cNvSpPr/>
          <p:nvPr/>
        </p:nvSpPr>
        <p:spPr>
          <a:xfrm>
            <a:off x="4987779" y="48795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02F123-5CAF-E249-A526-107038402CC4}"/>
              </a:ext>
            </a:extLst>
          </p:cNvPr>
          <p:cNvSpPr/>
          <p:nvPr/>
        </p:nvSpPr>
        <p:spPr>
          <a:xfrm>
            <a:off x="6099456" y="571772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91D151-AD28-0F4B-960B-CEA7EB169221}"/>
              </a:ext>
            </a:extLst>
          </p:cNvPr>
          <p:cNvCxnSpPr>
            <a:cxnSpLocks/>
            <a:stCxn id="22" idx="3"/>
            <a:endCxn id="33" idx="0"/>
          </p:cNvCxnSpPr>
          <p:nvPr/>
        </p:nvCxnSpPr>
        <p:spPr>
          <a:xfrm>
            <a:off x="5579449" y="5170942"/>
            <a:ext cx="815842" cy="546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4091A0-5404-6D48-95B0-948BA0BF391D}"/>
              </a:ext>
            </a:extLst>
          </p:cNvPr>
          <p:cNvCxnSpPr>
            <a:cxnSpLocks/>
            <a:stCxn id="30" idx="3"/>
            <a:endCxn id="22" idx="0"/>
          </p:cNvCxnSpPr>
          <p:nvPr/>
        </p:nvCxnSpPr>
        <p:spPr>
          <a:xfrm>
            <a:off x="4448168" y="4335861"/>
            <a:ext cx="835446" cy="543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1D0C9-EFD8-A448-9FCD-F676222E0BC5}"/>
              </a:ext>
            </a:extLst>
          </p:cNvPr>
          <p:cNvSpPr/>
          <p:nvPr/>
        </p:nvSpPr>
        <p:spPr>
          <a:xfrm>
            <a:off x="4180989" y="57522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3D0491-57D3-C043-A417-2BDE2C3E717E}"/>
              </a:ext>
            </a:extLst>
          </p:cNvPr>
          <p:cNvCxnSpPr>
            <a:cxnSpLocks/>
            <a:stCxn id="22" idx="1"/>
            <a:endCxn id="13" idx="0"/>
          </p:cNvCxnSpPr>
          <p:nvPr/>
        </p:nvCxnSpPr>
        <p:spPr>
          <a:xfrm flipH="1">
            <a:off x="4476824" y="5170942"/>
            <a:ext cx="510955" cy="581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342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8813A-28C5-D24A-91E2-316DAC4F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385BB-8B11-F640-8DBE-8BFF68FD51D4}"/>
              </a:ext>
            </a:extLst>
          </p:cNvPr>
          <p:cNvSpPr txBox="1"/>
          <p:nvPr/>
        </p:nvSpPr>
        <p:spPr>
          <a:xfrm>
            <a:off x="431432" y="1709115"/>
            <a:ext cx="28683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storage: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Array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FFFF00"/>
                </a:highlight>
              </a:rPr>
              <a:t>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3143AB-3DE8-1041-89FD-3CAD542558FF}"/>
              </a:ext>
            </a:extLst>
          </p:cNvPr>
          <p:cNvGrpSpPr/>
          <p:nvPr/>
        </p:nvGrpSpPr>
        <p:grpSpPr>
          <a:xfrm>
            <a:off x="1004047" y="4915801"/>
            <a:ext cx="2617694" cy="1493963"/>
            <a:chOff x="4114800" y="4628931"/>
            <a:chExt cx="2617694" cy="149396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35C53B2-4827-0C45-A14A-24BA89EE9412}"/>
                </a:ext>
              </a:extLst>
            </p:cNvPr>
            <p:cNvSpPr/>
            <p:nvPr/>
          </p:nvSpPr>
          <p:spPr>
            <a:xfrm>
              <a:off x="4572001" y="4628931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2CDC12D-31D8-C942-BCBA-7049BE5C5B24}"/>
                </a:ext>
              </a:extLst>
            </p:cNvPr>
            <p:cNvSpPr/>
            <p:nvPr/>
          </p:nvSpPr>
          <p:spPr>
            <a:xfrm rot="16200000">
              <a:off x="4287520" y="4913410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Left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D20DF91-1083-5F4F-8EDA-9D3CE67E8BC2}"/>
                </a:ext>
              </a:extLst>
            </p:cNvPr>
            <p:cNvSpPr/>
            <p:nvPr/>
          </p:nvSpPr>
          <p:spPr>
            <a:xfrm rot="16200000">
              <a:off x="5569141" y="4913410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Right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120DD4C-E457-264B-833C-A56BC7C07C57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H="1">
              <a:off x="4114800" y="5081648"/>
              <a:ext cx="457200" cy="104124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C7C8184-757E-044C-BF64-4B026A399524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6190096" y="5081648"/>
              <a:ext cx="542398" cy="97267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1C9C978-151D-4B46-AA49-441181F8D593}"/>
              </a:ext>
            </a:extLst>
          </p:cNvPr>
          <p:cNvSpPr txBox="1"/>
          <p:nvPr/>
        </p:nvSpPr>
        <p:spPr>
          <a:xfrm>
            <a:off x="1629484" y="4508312"/>
            <a:ext cx="109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TreeNode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BF1506-DE14-E64D-BA5B-C809C8A3C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235" y="1249537"/>
            <a:ext cx="4971907" cy="3443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0902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0E43D-ACDE-174B-8060-3E7543B1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ADT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E56A6-AC2A-1644-98B8-4307110BB2FB}"/>
              </a:ext>
            </a:extLst>
          </p:cNvPr>
          <p:cNvSpPr txBox="1"/>
          <p:nvPr/>
        </p:nvSpPr>
        <p:spPr>
          <a:xfrm>
            <a:off x="431432" y="1709115"/>
            <a:ext cx="28683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storage: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Array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FFFF00"/>
                </a:highlight>
              </a:rPr>
              <a:t>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0F5B0-2376-C043-840F-4947E78E4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494" y="1709115"/>
            <a:ext cx="4642074" cy="3235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948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A15E33-3923-DC4F-9608-349C8113E7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7578" y="2142024"/>
            <a:ext cx="5505537" cy="717714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rgbClr val="00B050"/>
                </a:solidFill>
              </a:rPr>
              <a:t>Visit each node of a tree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B498A4-7ADA-C342-ADB2-FDC950E3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Traversal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A798CC-C621-EA49-8960-832250C2DA1A}"/>
              </a:ext>
            </a:extLst>
          </p:cNvPr>
          <p:cNvGrpSpPr/>
          <p:nvPr/>
        </p:nvGrpSpPr>
        <p:grpSpPr>
          <a:xfrm>
            <a:off x="5131299" y="4118661"/>
            <a:ext cx="2513153" cy="1295899"/>
            <a:chOff x="792381" y="4276636"/>
            <a:chExt cx="2513153" cy="12958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8DEF69-88CA-9049-BC19-ADBA4E044057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C9E19F-EFE7-1D4C-BF64-6ACDBC7AC0E6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B0B68CC-28E0-1D47-A555-2360508026E1}"/>
                </a:ext>
              </a:extLst>
            </p:cNvPr>
            <p:cNvCxnSpPr>
              <a:cxnSpLocks/>
              <a:stCxn id="5" idx="1"/>
              <a:endCxn id="6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D9D6A1-57A3-4240-810C-ADECD44FA2D8}"/>
                </a:ext>
              </a:extLst>
            </p:cNvPr>
            <p:cNvSpPr/>
            <p:nvPr/>
          </p:nvSpPr>
          <p:spPr>
            <a:xfrm>
              <a:off x="2713864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7F76ADA-431E-CA46-AF4C-9A243F863B5E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>
              <a:off x="2343796" y="4567989"/>
              <a:ext cx="665903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02F759-E2DB-4941-80F1-382BA7B7E2FD}"/>
              </a:ext>
            </a:extLst>
          </p:cNvPr>
          <p:cNvGrpSpPr/>
          <p:nvPr/>
        </p:nvGrpSpPr>
        <p:grpSpPr>
          <a:xfrm>
            <a:off x="1410260" y="4460291"/>
            <a:ext cx="1989643" cy="582706"/>
            <a:chOff x="953060" y="4843499"/>
            <a:chExt cx="1989643" cy="5827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F26865-C938-5842-BC87-D5641B17EA62}"/>
                </a:ext>
              </a:extLst>
            </p:cNvPr>
            <p:cNvSpPr/>
            <p:nvPr/>
          </p:nvSpPr>
          <p:spPr>
            <a:xfrm>
              <a:off x="953060" y="484349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5A86B7-7C37-094C-81B4-D55C2AD405D2}"/>
                </a:ext>
              </a:extLst>
            </p:cNvPr>
            <p:cNvSpPr/>
            <p:nvPr/>
          </p:nvSpPr>
          <p:spPr>
            <a:xfrm>
              <a:off x="2351033" y="484349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3AC00F4-2A05-DD43-B9D7-77BEAD64EAEB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1544730" y="5134852"/>
              <a:ext cx="8063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Drawing the dream travel around the ... | Stock image | Colourbox">
            <a:extLst>
              <a:ext uri="{FF2B5EF4-FFF2-40B4-BE49-F238E27FC236}">
                <a16:creationId xmlns:a16="http://schemas.microsoft.com/office/drawing/2014/main" id="{CA7B5DDF-4E5D-7747-8465-95B58B97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729" y="150276"/>
            <a:ext cx="2171985" cy="217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3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886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Pre-order: root, left,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1, 2, 7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3, 1, 2, 7, 5, 8</a:t>
            </a:r>
          </a:p>
        </p:txBody>
      </p:sp>
    </p:spTree>
    <p:extLst>
      <p:ext uri="{BB962C8B-B14F-4D97-AF65-F5344CB8AC3E}">
        <p14:creationId xmlns:p14="http://schemas.microsoft.com/office/powerpoint/2010/main" val="13959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273991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pre-order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491692" y="24465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023157" y="326375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318992" y="2737877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648202" y="317585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5083362" y="2737877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490938" y="38683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239872" y="346720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135652" y="423657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819384" y="423657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3066770" y="539755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572000" y="542956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431487" y="3555107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614827" y="3555107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411054" y="4527924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362605" y="4527924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808808" y="39308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5104643" y="3467209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902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463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preorder: Root, Left, Right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5652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  <a:p>
            <a:r>
              <a:rPr lang="en-US" sz="2800" dirty="0">
                <a:solidFill>
                  <a:srgbClr val="0070C0"/>
                </a:solidFill>
              </a:rPr>
              <a:t>preorder(left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Preorder(right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7F95D-65F0-FA4A-B81B-38B8B934E014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</p:spTree>
    <p:extLst>
      <p:ext uri="{BB962C8B-B14F-4D97-AF65-F5344CB8AC3E}">
        <p14:creationId xmlns:p14="http://schemas.microsoft.com/office/powerpoint/2010/main" val="3830013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preorder: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0E34A-0255-8D4F-BEE8-3A3F07E9A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69" y="2144896"/>
            <a:ext cx="7632495" cy="3744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031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preorder: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20804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Iterative</a:t>
            </a:r>
          </a:p>
          <a:p>
            <a:r>
              <a:rPr lang="en-US" b="1" dirty="0"/>
              <a:t>(without recursion)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56F0D7-DC36-214E-9A85-9B2585C6AE16}"/>
              </a:ext>
            </a:extLst>
          </p:cNvPr>
          <p:cNvSpPr/>
          <p:nvPr/>
        </p:nvSpPr>
        <p:spPr>
          <a:xfrm>
            <a:off x="4281987" y="227330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B94B40-0894-EB44-95D2-EFBA5E8A859B}"/>
              </a:ext>
            </a:extLst>
          </p:cNvPr>
          <p:cNvSpPr/>
          <p:nvPr/>
        </p:nvSpPr>
        <p:spPr>
          <a:xfrm>
            <a:off x="3529373" y="343428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BEEADB-8482-F84A-8CCD-B31E396EC57A}"/>
              </a:ext>
            </a:extLst>
          </p:cNvPr>
          <p:cNvSpPr/>
          <p:nvPr/>
        </p:nvSpPr>
        <p:spPr>
          <a:xfrm>
            <a:off x="5034603" y="346629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52E613-06D1-DD4A-AE57-46561B74003E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4873657" y="2564654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731F73-2976-E04F-81F5-FADD7039F981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825208" y="2564654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9C29432-5957-3F42-B7ED-510FFD9A69F7}"/>
              </a:ext>
            </a:extLst>
          </p:cNvPr>
          <p:cNvSpPr txBox="1"/>
          <p:nvPr/>
        </p:nvSpPr>
        <p:spPr>
          <a:xfrm>
            <a:off x="2237070" y="46354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8CBD33-2D65-1E4E-B883-9D30F82CA98B}"/>
              </a:ext>
            </a:extLst>
          </p:cNvPr>
          <p:cNvSpPr txBox="1"/>
          <p:nvPr/>
        </p:nvSpPr>
        <p:spPr>
          <a:xfrm>
            <a:off x="1994119" y="6101767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3E83C-32E3-854F-B734-F4B6E620B5FE}"/>
              </a:ext>
            </a:extLst>
          </p:cNvPr>
          <p:cNvSpPr txBox="1"/>
          <p:nvPr/>
        </p:nvSpPr>
        <p:spPr>
          <a:xfrm>
            <a:off x="407207" y="6224878"/>
            <a:ext cx="1130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Stack: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2787A-17A7-9F4E-91F6-020ADF2234EC}"/>
              </a:ext>
            </a:extLst>
          </p:cNvPr>
          <p:cNvSpPr txBox="1"/>
          <p:nvPr/>
        </p:nvSpPr>
        <p:spPr>
          <a:xfrm>
            <a:off x="1465473" y="6101767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49544D-3AE0-C043-B711-1579DE6EA2E4}"/>
              </a:ext>
            </a:extLst>
          </p:cNvPr>
          <p:cNvSpPr txBox="1"/>
          <p:nvPr/>
        </p:nvSpPr>
        <p:spPr>
          <a:xfrm>
            <a:off x="185611" y="4758544"/>
            <a:ext cx="2051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Result (List):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DD79D5-1FBE-D141-B9EE-CBB75AF3DF33}"/>
              </a:ext>
            </a:extLst>
          </p:cNvPr>
          <p:cNvSpPr txBox="1"/>
          <p:nvPr/>
        </p:nvSpPr>
        <p:spPr>
          <a:xfrm>
            <a:off x="2686419" y="46354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C8416E-A5DF-FD43-BBC3-24C69A022CD0}"/>
              </a:ext>
            </a:extLst>
          </p:cNvPr>
          <p:cNvSpPr txBox="1"/>
          <p:nvPr/>
        </p:nvSpPr>
        <p:spPr>
          <a:xfrm>
            <a:off x="3156419" y="46354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143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3.33333E-6 L 0.07483 -0.2138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-10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18559 -0.2125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1" y="-1062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2" grpId="1"/>
      <p:bldP spid="12" grpId="2"/>
      <p:bldP spid="11" grpId="0"/>
      <p:bldP spid="15" grpId="0"/>
      <p:bldP spid="15" grpId="1"/>
      <p:bldP spid="15" grpId="2"/>
      <p:bldP spid="17" grpId="0"/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preorder: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20804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Iterative</a:t>
            </a:r>
          </a:p>
          <a:p>
            <a:r>
              <a:rPr lang="en-US" b="1" dirty="0"/>
              <a:t>(without recursion)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56F0D7-DC36-214E-9A85-9B2585C6AE16}"/>
              </a:ext>
            </a:extLst>
          </p:cNvPr>
          <p:cNvSpPr/>
          <p:nvPr/>
        </p:nvSpPr>
        <p:spPr>
          <a:xfrm>
            <a:off x="6944505" y="24167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B94B40-0894-EB44-95D2-EFBA5E8A859B}"/>
              </a:ext>
            </a:extLst>
          </p:cNvPr>
          <p:cNvSpPr/>
          <p:nvPr/>
        </p:nvSpPr>
        <p:spPr>
          <a:xfrm>
            <a:off x="6191891" y="35777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BEEADB-8482-F84A-8CCD-B31E396EC57A}"/>
              </a:ext>
            </a:extLst>
          </p:cNvPr>
          <p:cNvSpPr/>
          <p:nvPr/>
        </p:nvSpPr>
        <p:spPr>
          <a:xfrm>
            <a:off x="7697121" y="360973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52E613-06D1-DD4A-AE57-46561B74003E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7536175" y="2708090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731F73-2976-E04F-81F5-FADD7039F981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487726" y="2708090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EE32DAE-0515-B642-B981-C1435EB12364}"/>
              </a:ext>
            </a:extLst>
          </p:cNvPr>
          <p:cNvSpPr txBox="1"/>
          <p:nvPr/>
        </p:nvSpPr>
        <p:spPr>
          <a:xfrm>
            <a:off x="1364704" y="2752222"/>
            <a:ext cx="2984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Pop a node from Stack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6DC652-A33F-6047-9EE5-1AED1DE5A497}"/>
              </a:ext>
            </a:extLst>
          </p:cNvPr>
          <p:cNvSpPr txBox="1"/>
          <p:nvPr/>
        </p:nvSpPr>
        <p:spPr>
          <a:xfrm>
            <a:off x="1318838" y="3939705"/>
            <a:ext cx="3950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Push right node to Stack if any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A9DAFB-A0A0-BA41-A228-596A1C5265A3}"/>
              </a:ext>
            </a:extLst>
          </p:cNvPr>
          <p:cNvSpPr txBox="1"/>
          <p:nvPr/>
        </p:nvSpPr>
        <p:spPr>
          <a:xfrm>
            <a:off x="1349874" y="4533447"/>
            <a:ext cx="3785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Push left node to Stack if any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C0432B-0976-AA47-9433-75D2BE2B77AE}"/>
              </a:ext>
            </a:extLst>
          </p:cNvPr>
          <p:cNvSpPr txBox="1"/>
          <p:nvPr/>
        </p:nvSpPr>
        <p:spPr>
          <a:xfrm>
            <a:off x="1349873" y="3345964"/>
            <a:ext cx="3869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 middle node to result list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CC320D-3E40-654C-8B02-3A865369469F}"/>
              </a:ext>
            </a:extLst>
          </p:cNvPr>
          <p:cNvSpPr txBox="1"/>
          <p:nvPr/>
        </p:nvSpPr>
        <p:spPr>
          <a:xfrm>
            <a:off x="835786" y="2218632"/>
            <a:ext cx="322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While stack not empty {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3341A-5837-AB4B-A14D-3AA5ECD6DF72}"/>
              </a:ext>
            </a:extLst>
          </p:cNvPr>
          <p:cNvSpPr txBox="1"/>
          <p:nvPr/>
        </p:nvSpPr>
        <p:spPr>
          <a:xfrm>
            <a:off x="835786" y="5086371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3382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preorder: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20804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Iterative</a:t>
            </a:r>
          </a:p>
          <a:p>
            <a:r>
              <a:rPr lang="en-US" b="1" dirty="0"/>
              <a:t>(without recursion)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32DAE-0515-B642-B981-C1435EB12364}"/>
              </a:ext>
            </a:extLst>
          </p:cNvPr>
          <p:cNvSpPr txBox="1"/>
          <p:nvPr/>
        </p:nvSpPr>
        <p:spPr>
          <a:xfrm>
            <a:off x="704248" y="3342637"/>
            <a:ext cx="252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Pop a node from Stack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6DC652-A33F-6047-9EE5-1AED1DE5A497}"/>
              </a:ext>
            </a:extLst>
          </p:cNvPr>
          <p:cNvSpPr txBox="1"/>
          <p:nvPr/>
        </p:nvSpPr>
        <p:spPr>
          <a:xfrm>
            <a:off x="658382" y="4530120"/>
            <a:ext cx="3331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Push right node to Stack if any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A9DAFB-A0A0-BA41-A228-596A1C5265A3}"/>
              </a:ext>
            </a:extLst>
          </p:cNvPr>
          <p:cNvSpPr txBox="1"/>
          <p:nvPr/>
        </p:nvSpPr>
        <p:spPr>
          <a:xfrm>
            <a:off x="689418" y="5123862"/>
            <a:ext cx="3193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Push left node to Stack if any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C0432B-0976-AA47-9433-75D2BE2B77AE}"/>
              </a:ext>
            </a:extLst>
          </p:cNvPr>
          <p:cNvSpPr txBox="1"/>
          <p:nvPr/>
        </p:nvSpPr>
        <p:spPr>
          <a:xfrm>
            <a:off x="689417" y="3936379"/>
            <a:ext cx="3263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middle node to result list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CC320D-3E40-654C-8B02-3A865369469F}"/>
              </a:ext>
            </a:extLst>
          </p:cNvPr>
          <p:cNvSpPr txBox="1"/>
          <p:nvPr/>
        </p:nvSpPr>
        <p:spPr>
          <a:xfrm>
            <a:off x="175330" y="2809047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While stack not empty {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3341A-5837-AB4B-A14D-3AA5ECD6DF72}"/>
              </a:ext>
            </a:extLst>
          </p:cNvPr>
          <p:cNvSpPr txBox="1"/>
          <p:nvPr/>
        </p:nvSpPr>
        <p:spPr>
          <a:xfrm>
            <a:off x="175330" y="5676786"/>
            <a:ext cx="272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F8D16-F8A7-F74E-8AC7-9F9D6A9F6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260" y="2003602"/>
            <a:ext cx="4694376" cy="442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3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88ECE1-7227-144B-9917-5916B101F8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Search in a BST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F87171-AEC8-5C45-850B-C673391EE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Pre-order 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4857AD-E83D-CC46-9EB2-E06A894DA7B9}"/>
              </a:ext>
            </a:extLst>
          </p:cNvPr>
          <p:cNvSpPr/>
          <p:nvPr/>
        </p:nvSpPr>
        <p:spPr>
          <a:xfrm>
            <a:off x="4126545" y="276979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BCCEA5-EFCE-5F4B-8050-1792E1FA8CB3}"/>
              </a:ext>
            </a:extLst>
          </p:cNvPr>
          <p:cNvSpPr/>
          <p:nvPr/>
        </p:nvSpPr>
        <p:spPr>
          <a:xfrm>
            <a:off x="4126542" y="27596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5F77E3-B5FF-DB46-BCE2-5A523B3D23AD}"/>
              </a:ext>
            </a:extLst>
          </p:cNvPr>
          <p:cNvSpPr/>
          <p:nvPr/>
        </p:nvSpPr>
        <p:spPr>
          <a:xfrm>
            <a:off x="1866217" y="354918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FD7B62-07A1-1242-A5F8-73AFCF870630}"/>
              </a:ext>
            </a:extLst>
          </p:cNvPr>
          <p:cNvSpPr/>
          <p:nvPr/>
        </p:nvSpPr>
        <p:spPr>
          <a:xfrm>
            <a:off x="6289592" y="35465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29954B-6047-EF42-AE51-627BF449A009}"/>
              </a:ext>
            </a:extLst>
          </p:cNvPr>
          <p:cNvCxnSpPr>
            <a:stCxn id="5" idx="1"/>
            <a:endCxn id="6" idx="0"/>
          </p:cNvCxnSpPr>
          <p:nvPr/>
        </p:nvCxnSpPr>
        <p:spPr>
          <a:xfrm flipH="1">
            <a:off x="2162052" y="3051015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315CD5-5E38-FE45-B16B-EC4BBC09547A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4718212" y="3051015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379267-3FBC-8449-935A-FB9175EF6A37}"/>
              </a:ext>
            </a:extLst>
          </p:cNvPr>
          <p:cNvSpPr/>
          <p:nvPr/>
        </p:nvSpPr>
        <p:spPr>
          <a:xfrm>
            <a:off x="862244" y="42733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6C3787-4145-F647-B36E-9A349FF5B984}"/>
              </a:ext>
            </a:extLst>
          </p:cNvPr>
          <p:cNvCxnSpPr>
            <a:cxnSpLocks/>
            <a:stCxn id="6" idx="1"/>
            <a:endCxn id="10" idx="0"/>
          </p:cNvCxnSpPr>
          <p:nvPr/>
        </p:nvCxnSpPr>
        <p:spPr>
          <a:xfrm flipH="1">
            <a:off x="1158079" y="3840537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1B0B83-B69A-864E-9D6F-A384BB57E808}"/>
              </a:ext>
            </a:extLst>
          </p:cNvPr>
          <p:cNvSpPr/>
          <p:nvPr/>
        </p:nvSpPr>
        <p:spPr>
          <a:xfrm>
            <a:off x="2726892" y="426237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0BADE7-5841-4B47-AF16-6D413C29D2B6}"/>
              </a:ext>
            </a:extLst>
          </p:cNvPr>
          <p:cNvCxnSpPr>
            <a:cxnSpLocks/>
            <a:stCxn id="6" idx="3"/>
            <a:endCxn id="12" idx="0"/>
          </p:cNvCxnSpPr>
          <p:nvPr/>
        </p:nvCxnSpPr>
        <p:spPr>
          <a:xfrm>
            <a:off x="2457887" y="3840537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0BDCC34-8829-DB42-BA2E-C6E0D9CC3DDE}"/>
              </a:ext>
            </a:extLst>
          </p:cNvPr>
          <p:cNvSpPr/>
          <p:nvPr/>
        </p:nvSpPr>
        <p:spPr>
          <a:xfrm>
            <a:off x="3569628" y="49548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E58A03-9EC1-4B45-8A1F-B3BD4782F99F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3318562" y="4553730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C9BCFF2-FF1F-284A-AA24-7F6649C31329}"/>
              </a:ext>
            </a:extLst>
          </p:cNvPr>
          <p:cNvSpPr/>
          <p:nvPr/>
        </p:nvSpPr>
        <p:spPr>
          <a:xfrm>
            <a:off x="5567074" y="427515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193583-82FF-1C49-81AB-8F80855E9AB4}"/>
              </a:ext>
            </a:extLst>
          </p:cNvPr>
          <p:cNvCxnSpPr>
            <a:cxnSpLocks/>
            <a:stCxn id="7" idx="1"/>
            <a:endCxn id="16" idx="0"/>
          </p:cNvCxnSpPr>
          <p:nvPr/>
        </p:nvCxnSpPr>
        <p:spPr>
          <a:xfrm flipH="1">
            <a:off x="5862909" y="3837894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24481FD-6186-D44C-8880-CDD4C9037CFC}"/>
              </a:ext>
            </a:extLst>
          </p:cNvPr>
          <p:cNvSpPr/>
          <p:nvPr/>
        </p:nvSpPr>
        <p:spPr>
          <a:xfrm>
            <a:off x="6213256" y="495091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E2163C-8EAB-7C4D-98B9-52A1B00780EC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>
            <a:off x="6158744" y="4566508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94FC04-704C-DF43-96FE-837163264F7D}"/>
              </a:ext>
            </a:extLst>
          </p:cNvPr>
          <p:cNvCxnSpPr>
            <a:cxnSpLocks/>
            <a:stCxn id="7" idx="3"/>
            <a:endCxn id="21" idx="0"/>
          </p:cNvCxnSpPr>
          <p:nvPr/>
        </p:nvCxnSpPr>
        <p:spPr>
          <a:xfrm>
            <a:off x="6881262" y="3837894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ADF7BCF-2547-5F4A-8BE0-DBF0500DBA5D}"/>
              </a:ext>
            </a:extLst>
          </p:cNvPr>
          <p:cNvSpPr/>
          <p:nvPr/>
        </p:nvSpPr>
        <p:spPr>
          <a:xfrm>
            <a:off x="7044051" y="429616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4D130F-3C7C-A14D-9DEF-24A5C3552CF8}"/>
              </a:ext>
            </a:extLst>
          </p:cNvPr>
          <p:cNvCxnSpPr>
            <a:cxnSpLocks/>
            <a:stCxn id="21" idx="3"/>
            <a:endCxn id="23" idx="0"/>
          </p:cNvCxnSpPr>
          <p:nvPr/>
        </p:nvCxnSpPr>
        <p:spPr>
          <a:xfrm>
            <a:off x="7635721" y="4587520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4B74F56-E4F9-B342-A37A-0C78A0E43A2A}"/>
              </a:ext>
            </a:extLst>
          </p:cNvPr>
          <p:cNvSpPr/>
          <p:nvPr/>
        </p:nvSpPr>
        <p:spPr>
          <a:xfrm>
            <a:off x="7766290" y="495197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12E1E-7B61-A84E-9B89-2A2B0A3020F1}"/>
              </a:ext>
            </a:extLst>
          </p:cNvPr>
          <p:cNvSpPr txBox="1"/>
          <p:nvPr/>
        </p:nvSpPr>
        <p:spPr>
          <a:xfrm>
            <a:off x="6333917" y="1464425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89824F-CE89-274C-AD09-0CE270CB33EE}"/>
              </a:ext>
            </a:extLst>
          </p:cNvPr>
          <p:cNvSpPr txBox="1"/>
          <p:nvPr/>
        </p:nvSpPr>
        <p:spPr>
          <a:xfrm>
            <a:off x="4677274" y="2556087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4E0445-8CEA-9349-911B-E8306998AF24}"/>
              </a:ext>
            </a:extLst>
          </p:cNvPr>
          <p:cNvSpPr txBox="1"/>
          <p:nvPr/>
        </p:nvSpPr>
        <p:spPr>
          <a:xfrm>
            <a:off x="7606098" y="4164362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07AF62-93C4-0B47-A3AB-65C3B2B5C147}"/>
              </a:ext>
            </a:extLst>
          </p:cNvPr>
          <p:cNvSpPr txBox="1"/>
          <p:nvPr/>
        </p:nvSpPr>
        <p:spPr>
          <a:xfrm>
            <a:off x="6881262" y="3400633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8A89E-53ED-244B-BAE2-58CD04D7BFA3}"/>
              </a:ext>
            </a:extLst>
          </p:cNvPr>
          <p:cNvSpPr/>
          <p:nvPr/>
        </p:nvSpPr>
        <p:spPr>
          <a:xfrm>
            <a:off x="7044572" y="4300059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23F187-5AFE-6D4F-A4AF-4CCB252D10B0}"/>
              </a:ext>
            </a:extLst>
          </p:cNvPr>
          <p:cNvSpPr txBox="1"/>
          <p:nvPr/>
        </p:nvSpPr>
        <p:spPr>
          <a:xfrm>
            <a:off x="457200" y="5752222"/>
            <a:ext cx="1331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Top down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735EC7-B0C1-1E47-AD0D-69D26939F064}"/>
              </a:ext>
            </a:extLst>
          </p:cNvPr>
          <p:cNvSpPr txBox="1"/>
          <p:nvPr/>
        </p:nvSpPr>
        <p:spPr>
          <a:xfrm>
            <a:off x="501442" y="5752222"/>
            <a:ext cx="1243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Preorder</a:t>
            </a:r>
          </a:p>
        </p:txBody>
      </p:sp>
    </p:spTree>
    <p:extLst>
      <p:ext uri="{BB962C8B-B14F-4D97-AF65-F5344CB8AC3E}">
        <p14:creationId xmlns:p14="http://schemas.microsoft.com/office/powerpoint/2010/main" val="149132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5" grpId="1"/>
      <p:bldP spid="26" grpId="0"/>
      <p:bldP spid="26" grpId="1"/>
      <p:bldP spid="27" grpId="0"/>
      <p:bldP spid="27" grpId="1"/>
      <p:bldP spid="28" grpId="0" animBg="1"/>
      <p:bldP spid="29" grpId="0"/>
      <p:bldP spid="30" grpId="0"/>
      <p:bldP spid="3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68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In-order: left, root,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2, 1, 7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2, 1, 7, 3, 8, 5</a:t>
            </a:r>
          </a:p>
        </p:txBody>
      </p:sp>
    </p:spTree>
    <p:extLst>
      <p:ext uri="{BB962C8B-B14F-4D97-AF65-F5344CB8AC3E}">
        <p14:creationId xmlns:p14="http://schemas.microsoft.com/office/powerpoint/2010/main" val="344048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</a:t>
            </a:r>
            <a:r>
              <a:rPr lang="en-US" dirty="0" err="1"/>
              <a:t>inorder</a:t>
            </a:r>
            <a:r>
              <a:rPr lang="en-US" dirty="0"/>
              <a:t>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367371" y="23030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898836" y="31203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194671" y="2594442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523881" y="3032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959041" y="2594442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366617" y="37248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115551" y="3323774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011331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695063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942449" y="52541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447679" y="528613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307166" y="3411672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490506" y="3411672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286733" y="4384489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238284" y="4384489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684487" y="378743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980322" y="3323774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67AAAB-3A57-4542-91C5-7A6148A30343}"/>
              </a:ext>
            </a:extLst>
          </p:cNvPr>
          <p:cNvSpPr txBox="1"/>
          <p:nvPr/>
        </p:nvSpPr>
        <p:spPr>
          <a:xfrm>
            <a:off x="1174376" y="6149788"/>
            <a:ext cx="406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In: 1, 3, 4, 7, 6, 8, 9, 10, 14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010B96-556E-6A4E-8C7E-0C10FF14A936}"/>
              </a:ext>
            </a:extLst>
          </p:cNvPr>
          <p:cNvSpPr txBox="1"/>
          <p:nvPr/>
        </p:nvSpPr>
        <p:spPr>
          <a:xfrm>
            <a:off x="1174376" y="6152090"/>
            <a:ext cx="406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In: 1, 3, 4, </a:t>
            </a:r>
            <a:r>
              <a:rPr lang="en-US" sz="2800" b="1" dirty="0">
                <a:solidFill>
                  <a:srgbClr val="FF0000"/>
                </a:solidFill>
              </a:rPr>
              <a:t>6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FF0000"/>
                </a:solidFill>
              </a:rPr>
              <a:t>7</a:t>
            </a:r>
            <a:r>
              <a:rPr lang="en-US" sz="2800" b="1" dirty="0"/>
              <a:t>, 8, 9, 10, 14</a:t>
            </a:r>
          </a:p>
        </p:txBody>
      </p:sp>
    </p:spTree>
    <p:extLst>
      <p:ext uri="{BB962C8B-B14F-4D97-AF65-F5344CB8AC3E}">
        <p14:creationId xmlns:p14="http://schemas.microsoft.com/office/powerpoint/2010/main" val="362793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4386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B050"/>
                </a:solidFill>
              </a:rPr>
              <a:t>inorder</a:t>
            </a:r>
            <a:r>
              <a:rPr lang="en-US" sz="3200" b="1" dirty="0">
                <a:solidFill>
                  <a:srgbClr val="00B050"/>
                </a:solidFill>
              </a:rPr>
              <a:t>: Left, Root, Right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3600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Inorder(left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  <a:p>
            <a:r>
              <a:rPr lang="en-US" sz="2800" dirty="0">
                <a:solidFill>
                  <a:srgbClr val="0070C0"/>
                </a:solidFill>
              </a:rPr>
              <a:t>Inorder(right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52969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828733" y="110949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759956" y="137838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DCDC60C-A7A6-0149-885B-F5D5DCC80152}"/>
              </a:ext>
            </a:extLst>
          </p:cNvPr>
          <p:cNvSpPr txBox="1"/>
          <p:nvPr/>
        </p:nvSpPr>
        <p:spPr>
          <a:xfrm>
            <a:off x="878541" y="6058883"/>
            <a:ext cx="183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900DB3-EF72-8847-9289-5252397525C9}"/>
              </a:ext>
            </a:extLst>
          </p:cNvPr>
          <p:cNvSpPr txBox="1"/>
          <p:nvPr/>
        </p:nvSpPr>
        <p:spPr>
          <a:xfrm>
            <a:off x="4725258" y="6058883"/>
            <a:ext cx="176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6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solidFill>
                  <a:srgbClr val="00B050"/>
                </a:solidFill>
              </a:rPr>
              <a:t>inorder</a:t>
            </a:r>
            <a:r>
              <a:rPr lang="en-US" sz="2800" dirty="0">
                <a:solidFill>
                  <a:srgbClr val="00B050"/>
                </a:solidFill>
              </a:rPr>
              <a:t>: Left, Root,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C705B-59BD-7742-89D6-9502F55F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62549"/>
            <a:ext cx="8051800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681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4016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Post-order: left, right, root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2, 7, 1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2, 7, 1, 8, 5, 3</a:t>
            </a:r>
          </a:p>
        </p:txBody>
      </p:sp>
    </p:spTree>
    <p:extLst>
      <p:ext uri="{BB962C8B-B14F-4D97-AF65-F5344CB8AC3E}">
        <p14:creationId xmlns:p14="http://schemas.microsoft.com/office/powerpoint/2010/main" val="344316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postorder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367371" y="23030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898836" y="31203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194671" y="2594442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523881" y="3032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959041" y="2594442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366617" y="37248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115551" y="3323774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011331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695063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942449" y="52541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447679" y="528613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307166" y="3411672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490506" y="3411672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286733" y="4384489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238284" y="4384489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684487" y="378743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980322" y="3323774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63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3880859" y="320960"/>
            <a:ext cx="4804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postorder: Left, Right, Root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702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0070C0"/>
                </a:solidFill>
              </a:rPr>
              <a:t>Post</a:t>
            </a:r>
            <a:r>
              <a:rPr lang="en-US" sz="2800" dirty="0" err="1">
                <a:solidFill>
                  <a:srgbClr val="0070C0"/>
                </a:solidFill>
              </a:rPr>
              <a:t>order</a:t>
            </a:r>
            <a:r>
              <a:rPr lang="en-US" sz="2800" dirty="0">
                <a:solidFill>
                  <a:srgbClr val="0070C0"/>
                </a:solidFill>
              </a:rPr>
              <a:t>(left subtree)</a:t>
            </a:r>
          </a:p>
          <a:p>
            <a:r>
              <a:rPr lang="en-US" altLang="zh-CN" sz="2800" dirty="0" err="1">
                <a:solidFill>
                  <a:srgbClr val="0070C0"/>
                </a:solidFill>
              </a:rPr>
              <a:t>Post</a:t>
            </a:r>
            <a:r>
              <a:rPr lang="en-US" sz="2800" dirty="0" err="1">
                <a:solidFill>
                  <a:srgbClr val="0070C0"/>
                </a:solidFill>
              </a:rPr>
              <a:t>order</a:t>
            </a:r>
            <a:r>
              <a:rPr lang="en-US" sz="2800" dirty="0">
                <a:solidFill>
                  <a:srgbClr val="0070C0"/>
                </a:solidFill>
              </a:rPr>
              <a:t>(right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61966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postorder: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C02DC-33C8-7E47-9794-C5F5346D5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872649"/>
            <a:ext cx="8216900" cy="417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6317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with Trees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2BBB65-D0E1-A34D-A611-5EA6BE2C15C9}"/>
              </a:ext>
            </a:extLst>
          </p:cNvPr>
          <p:cNvSpPr/>
          <p:nvPr/>
        </p:nvSpPr>
        <p:spPr>
          <a:xfrm>
            <a:off x="4374352" y="14368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F5422C-1127-7C48-A257-DEDA4E9C185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385232" y="1728164"/>
            <a:ext cx="1989120" cy="139215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3B9953-CA3B-2247-BBD5-D468C7F08DFF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4966022" y="1728164"/>
            <a:ext cx="1837515" cy="128066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BD94C76-FB33-E740-9E67-E5750C2A20CD}"/>
              </a:ext>
            </a:extLst>
          </p:cNvPr>
          <p:cNvGrpSpPr/>
          <p:nvPr/>
        </p:nvGrpSpPr>
        <p:grpSpPr>
          <a:xfrm>
            <a:off x="1201892" y="3120319"/>
            <a:ext cx="3028018" cy="2748520"/>
            <a:chOff x="1201892" y="3120319"/>
            <a:chExt cx="3028018" cy="2748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C9E24-D24E-9248-A6A1-BC07FC9C3FDD}"/>
                </a:ext>
              </a:extLst>
            </p:cNvPr>
            <p:cNvSpPr/>
            <p:nvPr/>
          </p:nvSpPr>
          <p:spPr>
            <a:xfrm>
              <a:off x="2089397" y="31203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A01D55-8D6A-6C4B-8E9B-572F00AAE663}"/>
                </a:ext>
              </a:extLst>
            </p:cNvPr>
            <p:cNvSpPr/>
            <p:nvPr/>
          </p:nvSpPr>
          <p:spPr>
            <a:xfrm>
              <a:off x="1201892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FCF246-376F-AA43-9FCD-6ACAF139B33A}"/>
                </a:ext>
              </a:extLst>
            </p:cNvPr>
            <p:cNvSpPr/>
            <p:nvPr/>
          </p:nvSpPr>
          <p:spPr>
            <a:xfrm>
              <a:off x="2885624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BD7762-0FF3-254D-B213-60085EF75F4C}"/>
                </a:ext>
              </a:extLst>
            </p:cNvPr>
            <p:cNvSpPr/>
            <p:nvPr/>
          </p:nvSpPr>
          <p:spPr>
            <a:xfrm>
              <a:off x="2133010" y="52541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8EE7E4A-8073-7C4E-8BDB-E6A5C105840E}"/>
                </a:ext>
              </a:extLst>
            </p:cNvPr>
            <p:cNvSpPr/>
            <p:nvPr/>
          </p:nvSpPr>
          <p:spPr>
            <a:xfrm>
              <a:off x="3638240" y="52861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193FFF5-67A3-8547-820A-549D18825D3D}"/>
                </a:ext>
              </a:extLst>
            </p:cNvPr>
            <p:cNvCxnSpPr>
              <a:cxnSpLocks/>
              <a:stCxn id="7" idx="1"/>
              <a:endCxn id="13" idx="0"/>
            </p:cNvCxnSpPr>
            <p:nvPr/>
          </p:nvCxnSpPr>
          <p:spPr>
            <a:xfrm flipH="1">
              <a:off x="1497727" y="3411672"/>
              <a:ext cx="591670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FB2342-A233-5A45-9973-090D806F8FAB}"/>
                </a:ext>
              </a:extLst>
            </p:cNvPr>
            <p:cNvCxnSpPr>
              <a:cxnSpLocks/>
              <a:stCxn id="7" idx="3"/>
              <a:endCxn id="14" idx="0"/>
            </p:cNvCxnSpPr>
            <p:nvPr/>
          </p:nvCxnSpPr>
          <p:spPr>
            <a:xfrm>
              <a:off x="2681067" y="3411672"/>
              <a:ext cx="500392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694D7D0-161C-3945-A864-C77CC26CF785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>
              <a:off x="3477294" y="4384489"/>
              <a:ext cx="456781" cy="90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97597A-F833-AF4E-A6E8-09D8AA14C7D5}"/>
                </a:ext>
              </a:extLst>
            </p:cNvPr>
            <p:cNvCxnSpPr>
              <a:cxnSpLocks/>
              <a:stCxn id="14" idx="1"/>
              <a:endCxn id="15" idx="0"/>
            </p:cNvCxnSpPr>
            <p:nvPr/>
          </p:nvCxnSpPr>
          <p:spPr>
            <a:xfrm flipH="1">
              <a:off x="2428845" y="4384489"/>
              <a:ext cx="456779" cy="8696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F8FEA6-6C45-744C-8681-487EFC71973F}"/>
              </a:ext>
            </a:extLst>
          </p:cNvPr>
          <p:cNvGrpSpPr/>
          <p:nvPr/>
        </p:nvGrpSpPr>
        <p:grpSpPr>
          <a:xfrm>
            <a:off x="5666706" y="3008829"/>
            <a:ext cx="2275402" cy="1375660"/>
            <a:chOff x="5666706" y="3008829"/>
            <a:chExt cx="2275402" cy="13756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B2639B-BD4E-E149-B25E-CFE7F0B7AF38}"/>
                </a:ext>
              </a:extLst>
            </p:cNvPr>
            <p:cNvSpPr/>
            <p:nvPr/>
          </p:nvSpPr>
          <p:spPr>
            <a:xfrm>
              <a:off x="6507702" y="3008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EF9B5C-7EBF-604B-B83B-34BD97537EDD}"/>
                </a:ext>
              </a:extLst>
            </p:cNvPr>
            <p:cNvSpPr/>
            <p:nvPr/>
          </p:nvSpPr>
          <p:spPr>
            <a:xfrm>
              <a:off x="7350438" y="37013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E324D9E-2D94-2F4E-AC92-B9450F97F353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>
              <a:off x="7099372" y="3300182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EDFDBA-8DB1-694D-B46A-0BA710734B71}"/>
                </a:ext>
              </a:extLst>
            </p:cNvPr>
            <p:cNvSpPr/>
            <p:nvPr/>
          </p:nvSpPr>
          <p:spPr>
            <a:xfrm>
              <a:off x="5666706" y="380178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6FC7655-D4FA-C24E-AF72-68426B31AA52}"/>
                </a:ext>
              </a:extLst>
            </p:cNvPr>
            <p:cNvCxnSpPr>
              <a:cxnSpLocks/>
              <a:stCxn id="9" idx="1"/>
              <a:endCxn id="22" idx="0"/>
            </p:cNvCxnSpPr>
            <p:nvPr/>
          </p:nvCxnSpPr>
          <p:spPr>
            <a:xfrm flipH="1">
              <a:off x="5962541" y="3300182"/>
              <a:ext cx="545161" cy="5016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riangle 26">
            <a:extLst>
              <a:ext uri="{FF2B5EF4-FFF2-40B4-BE49-F238E27FC236}">
                <a16:creationId xmlns:a16="http://schemas.microsoft.com/office/drawing/2014/main" id="{D523319F-F044-AB4C-B9BB-E734C76D6812}"/>
              </a:ext>
            </a:extLst>
          </p:cNvPr>
          <p:cNvSpPr/>
          <p:nvPr/>
        </p:nvSpPr>
        <p:spPr>
          <a:xfrm>
            <a:off x="82979" y="3120319"/>
            <a:ext cx="4883043" cy="3188755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5C008289-BE4C-2845-9D44-B60132C2C645}"/>
              </a:ext>
            </a:extLst>
          </p:cNvPr>
          <p:cNvSpPr/>
          <p:nvPr/>
        </p:nvSpPr>
        <p:spPr>
          <a:xfrm>
            <a:off x="5026934" y="3008829"/>
            <a:ext cx="3587228" cy="1460164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CF5858-EB82-E64C-94F9-92FD96DF0ED6}"/>
              </a:ext>
            </a:extLst>
          </p:cNvPr>
          <p:cNvSpPr/>
          <p:nvPr/>
        </p:nvSpPr>
        <p:spPr>
          <a:xfrm>
            <a:off x="4374352" y="1384530"/>
            <a:ext cx="591670" cy="582707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2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  <p:bldP spid="30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BA1856-1AC9-214C-85D5-2D22ED2DAC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Height</a:t>
            </a:r>
            <a:r>
              <a:rPr lang="en-US" dirty="0"/>
              <a:t> of a tree: </a:t>
            </a:r>
          </a:p>
          <a:p>
            <a:pPr lvl="1"/>
            <a:r>
              <a:rPr lang="en-US" dirty="0"/>
              <a:t>Number of nodes</a:t>
            </a:r>
          </a:p>
          <a:p>
            <a:pPr lvl="1"/>
            <a:r>
              <a:rPr lang="en-US" dirty="0"/>
              <a:t>on the longest path</a:t>
            </a:r>
          </a:p>
          <a:p>
            <a:pPr lvl="1"/>
            <a:r>
              <a:rPr lang="en-US" dirty="0"/>
              <a:t>from root to leaf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E1A40D-B01F-0C4A-9D39-5D67C6A8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Definition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2F336B-88F7-8C48-AE39-F3A874F1F44E}"/>
              </a:ext>
            </a:extLst>
          </p:cNvPr>
          <p:cNvSpPr/>
          <p:nvPr/>
        </p:nvSpPr>
        <p:spPr>
          <a:xfrm>
            <a:off x="466164" y="420688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2C7CCB-CF64-2947-AD4B-A6B224BD2830}"/>
              </a:ext>
            </a:extLst>
          </p:cNvPr>
          <p:cNvGrpSpPr/>
          <p:nvPr/>
        </p:nvGrpSpPr>
        <p:grpSpPr>
          <a:xfrm>
            <a:off x="1690865" y="3904521"/>
            <a:ext cx="1202416" cy="1306911"/>
            <a:chOff x="1690865" y="3904521"/>
            <a:chExt cx="1202416" cy="130691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E8F80A-5965-C94E-B52D-14067AE67081}"/>
                </a:ext>
              </a:extLst>
            </p:cNvPr>
            <p:cNvSpPr/>
            <p:nvPr/>
          </p:nvSpPr>
          <p:spPr>
            <a:xfrm>
              <a:off x="2301611" y="390452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BABEC6-894C-FE42-918D-DF547841B8BF}"/>
                </a:ext>
              </a:extLst>
            </p:cNvPr>
            <p:cNvSpPr/>
            <p:nvPr/>
          </p:nvSpPr>
          <p:spPr>
            <a:xfrm>
              <a:off x="1690865" y="462872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3C3DE13-F663-804F-B25F-2F46303137ED}"/>
                </a:ext>
              </a:extLst>
            </p:cNvPr>
            <p:cNvCxnSpPr>
              <a:cxnSpLocks/>
              <a:stCxn id="5" idx="1"/>
              <a:endCxn id="6" idx="0"/>
            </p:cNvCxnSpPr>
            <p:nvPr/>
          </p:nvCxnSpPr>
          <p:spPr>
            <a:xfrm flipH="1">
              <a:off x="1986700" y="4195874"/>
              <a:ext cx="314911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5BDD72-3628-BB41-B3D9-26C3CEF45B72}"/>
              </a:ext>
            </a:extLst>
          </p:cNvPr>
          <p:cNvGrpSpPr/>
          <p:nvPr/>
        </p:nvGrpSpPr>
        <p:grpSpPr>
          <a:xfrm>
            <a:off x="3634821" y="3915533"/>
            <a:ext cx="1881356" cy="1295899"/>
            <a:chOff x="3634821" y="3915533"/>
            <a:chExt cx="1881356" cy="12958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A0A768-AED7-8347-8250-9862F137C926}"/>
                </a:ext>
              </a:extLst>
            </p:cNvPr>
            <p:cNvSpPr/>
            <p:nvPr/>
          </p:nvSpPr>
          <p:spPr>
            <a:xfrm>
              <a:off x="4276165" y="39155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B04B15-5F7E-314F-A94B-ECF47B7C6A26}"/>
                </a:ext>
              </a:extLst>
            </p:cNvPr>
            <p:cNvSpPr/>
            <p:nvPr/>
          </p:nvSpPr>
          <p:spPr>
            <a:xfrm>
              <a:off x="3634821" y="462872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F2611E2-FE69-C042-8F16-2AE41B08AA23}"/>
                </a:ext>
              </a:extLst>
            </p:cNvPr>
            <p:cNvCxnSpPr>
              <a:cxnSpLocks/>
              <a:stCxn id="8" idx="1"/>
              <a:endCxn id="9" idx="0"/>
            </p:cNvCxnSpPr>
            <p:nvPr/>
          </p:nvCxnSpPr>
          <p:spPr>
            <a:xfrm flipH="1">
              <a:off x="3930656" y="4206886"/>
              <a:ext cx="34550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DE0E0C-FC6F-1F43-A08E-1607188F8925}"/>
                </a:ext>
              </a:extLst>
            </p:cNvPr>
            <p:cNvSpPr/>
            <p:nvPr/>
          </p:nvSpPr>
          <p:spPr>
            <a:xfrm>
              <a:off x="4924507" y="462872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7DC4D5-00D1-6E48-B3A6-2A33E47EDF08}"/>
                </a:ext>
              </a:extLst>
            </p:cNvPr>
            <p:cNvCxnSpPr>
              <a:cxnSpLocks/>
              <a:stCxn id="8" idx="3"/>
              <a:endCxn id="11" idx="0"/>
            </p:cNvCxnSpPr>
            <p:nvPr/>
          </p:nvCxnSpPr>
          <p:spPr>
            <a:xfrm>
              <a:off x="4867835" y="4206886"/>
              <a:ext cx="352507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5F2F7-0B7B-FF49-8939-4A110E0F8974}"/>
              </a:ext>
            </a:extLst>
          </p:cNvPr>
          <p:cNvGrpSpPr/>
          <p:nvPr/>
        </p:nvGrpSpPr>
        <p:grpSpPr>
          <a:xfrm>
            <a:off x="6164519" y="3332827"/>
            <a:ext cx="2669975" cy="2176634"/>
            <a:chOff x="6164519" y="3332827"/>
            <a:chExt cx="2669975" cy="21766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56708B-6AE4-D04A-AA69-AEC59E998B46}"/>
                </a:ext>
              </a:extLst>
            </p:cNvPr>
            <p:cNvSpPr/>
            <p:nvPr/>
          </p:nvSpPr>
          <p:spPr>
            <a:xfrm>
              <a:off x="6813235" y="3332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6EB2A9-E252-0142-80A9-131CDDD7CCCB}"/>
                </a:ext>
              </a:extLst>
            </p:cNvPr>
            <p:cNvSpPr/>
            <p:nvPr/>
          </p:nvSpPr>
          <p:spPr>
            <a:xfrm>
              <a:off x="6164519" y="41439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7A0218-B017-F946-A101-5BC4B387B7CF}"/>
                </a:ext>
              </a:extLst>
            </p:cNvPr>
            <p:cNvCxnSpPr>
              <a:cxnSpLocks/>
              <a:stCxn id="13" idx="1"/>
              <a:endCxn id="14" idx="0"/>
            </p:cNvCxnSpPr>
            <p:nvPr/>
          </p:nvCxnSpPr>
          <p:spPr>
            <a:xfrm flipH="1">
              <a:off x="6460354" y="3624180"/>
              <a:ext cx="352881" cy="5198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67BEF2-A253-CF4A-BCA5-1DFD11CD3CCD}"/>
                </a:ext>
              </a:extLst>
            </p:cNvPr>
            <p:cNvSpPr/>
            <p:nvPr/>
          </p:nvSpPr>
          <p:spPr>
            <a:xfrm>
              <a:off x="7554515" y="41439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D0B25A6-08E8-8A44-AFDD-63862F153575}"/>
                </a:ext>
              </a:extLst>
            </p:cNvPr>
            <p:cNvCxnSpPr>
              <a:cxnSpLocks/>
              <a:stCxn id="13" idx="3"/>
              <a:endCxn id="16" idx="0"/>
            </p:cNvCxnSpPr>
            <p:nvPr/>
          </p:nvCxnSpPr>
          <p:spPr>
            <a:xfrm>
              <a:off x="7404905" y="3624180"/>
              <a:ext cx="445445" cy="5198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401D77-9D08-0246-9298-C0CB8F1E7D84}"/>
                </a:ext>
              </a:extLst>
            </p:cNvPr>
            <p:cNvSpPr/>
            <p:nvPr/>
          </p:nvSpPr>
          <p:spPr>
            <a:xfrm>
              <a:off x="8242824" y="492675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AEBCD90-62A3-A94B-90AA-7D2CC6B8F839}"/>
                </a:ext>
              </a:extLst>
            </p:cNvPr>
            <p:cNvCxnSpPr>
              <a:cxnSpLocks/>
              <a:stCxn id="16" idx="3"/>
              <a:endCxn id="18" idx="0"/>
            </p:cNvCxnSpPr>
            <p:nvPr/>
          </p:nvCxnSpPr>
          <p:spPr>
            <a:xfrm>
              <a:off x="8146185" y="4435341"/>
              <a:ext cx="392474" cy="4914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D3D5989-6CA9-BF42-A40B-533D1E7121CE}"/>
              </a:ext>
            </a:extLst>
          </p:cNvPr>
          <p:cNvSpPr txBox="1"/>
          <p:nvPr/>
        </p:nvSpPr>
        <p:spPr>
          <a:xfrm>
            <a:off x="191426" y="6048871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117308-1FF9-EF4B-893E-D54359148D7C}"/>
              </a:ext>
            </a:extLst>
          </p:cNvPr>
          <p:cNvSpPr txBox="1"/>
          <p:nvPr/>
        </p:nvSpPr>
        <p:spPr>
          <a:xfrm>
            <a:off x="1690865" y="6043575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8015B7-B942-314A-BDB6-F443665F008F}"/>
              </a:ext>
            </a:extLst>
          </p:cNvPr>
          <p:cNvSpPr txBox="1"/>
          <p:nvPr/>
        </p:nvSpPr>
        <p:spPr>
          <a:xfrm>
            <a:off x="4172650" y="6048871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B4BA97-B3F7-E040-9411-13BFB690ADA7}"/>
              </a:ext>
            </a:extLst>
          </p:cNvPr>
          <p:cNvSpPr txBox="1"/>
          <p:nvPr/>
        </p:nvSpPr>
        <p:spPr>
          <a:xfrm>
            <a:off x="6756189" y="5386032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3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0899419-DE7F-C546-89D8-BF076241D704}"/>
              </a:ext>
            </a:extLst>
          </p:cNvPr>
          <p:cNvGrpSpPr/>
          <p:nvPr/>
        </p:nvGrpSpPr>
        <p:grpSpPr>
          <a:xfrm>
            <a:off x="5134796" y="243915"/>
            <a:ext cx="3503461" cy="2464058"/>
            <a:chOff x="5134796" y="243915"/>
            <a:chExt cx="3503461" cy="246405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1C328D3-C49F-2A4A-A608-43B8778DF0C7}"/>
                </a:ext>
              </a:extLst>
            </p:cNvPr>
            <p:cNvSpPr/>
            <p:nvPr/>
          </p:nvSpPr>
          <p:spPr>
            <a:xfrm>
              <a:off x="5876076" y="24391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8A6C9CE-0DA2-2E47-8B86-A7962FDCFCAE}"/>
                </a:ext>
              </a:extLst>
            </p:cNvPr>
            <p:cNvSpPr/>
            <p:nvPr/>
          </p:nvSpPr>
          <p:spPr>
            <a:xfrm>
              <a:off x="5134796" y="782374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9398C4C-6774-E24F-816F-284AB9BD48FD}"/>
                </a:ext>
              </a:extLst>
            </p:cNvPr>
            <p:cNvCxnSpPr>
              <a:cxnSpLocks/>
              <a:stCxn id="35" idx="1"/>
              <a:endCxn id="36" idx="0"/>
            </p:cNvCxnSpPr>
            <p:nvPr/>
          </p:nvCxnSpPr>
          <p:spPr>
            <a:xfrm flipH="1">
              <a:off x="5430631" y="535268"/>
              <a:ext cx="445445" cy="2471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CB35D15-06C3-AF47-9F04-7C9C80EE85FD}"/>
                </a:ext>
              </a:extLst>
            </p:cNvPr>
            <p:cNvSpPr/>
            <p:nvPr/>
          </p:nvSpPr>
          <p:spPr>
            <a:xfrm>
              <a:off x="6643847" y="82435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FA8CEE9-42FB-9544-BC4B-499AAC32602C}"/>
                </a:ext>
              </a:extLst>
            </p:cNvPr>
            <p:cNvCxnSpPr>
              <a:cxnSpLocks/>
              <a:stCxn id="35" idx="3"/>
              <a:endCxn id="38" idx="0"/>
            </p:cNvCxnSpPr>
            <p:nvPr/>
          </p:nvCxnSpPr>
          <p:spPr>
            <a:xfrm>
              <a:off x="6467746" y="535268"/>
              <a:ext cx="471936" cy="2890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2BD118-6D28-B048-8FE3-1777AD08A0DB}"/>
                </a:ext>
              </a:extLst>
            </p:cNvPr>
            <p:cNvSpPr/>
            <p:nvPr/>
          </p:nvSpPr>
          <p:spPr>
            <a:xfrm>
              <a:off x="7331792" y="144223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44FE3F0-ECC6-9C41-A88D-8217A4A5CA87}"/>
                </a:ext>
              </a:extLst>
            </p:cNvPr>
            <p:cNvCxnSpPr>
              <a:cxnSpLocks/>
              <a:stCxn id="40" idx="3"/>
              <a:endCxn id="42" idx="0"/>
            </p:cNvCxnSpPr>
            <p:nvPr/>
          </p:nvCxnSpPr>
          <p:spPr>
            <a:xfrm>
              <a:off x="7923462" y="1733583"/>
              <a:ext cx="418960" cy="3916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F24CEA9-5AFE-B44A-AD12-0E7E4B3DA509}"/>
                </a:ext>
              </a:extLst>
            </p:cNvPr>
            <p:cNvSpPr/>
            <p:nvPr/>
          </p:nvSpPr>
          <p:spPr>
            <a:xfrm>
              <a:off x="8046587" y="21252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3D7192B-06A4-BE4C-B361-813E3A562833}"/>
                </a:ext>
              </a:extLst>
            </p:cNvPr>
            <p:cNvCxnSpPr>
              <a:cxnSpLocks/>
              <a:stCxn id="38" idx="3"/>
              <a:endCxn id="40" idx="0"/>
            </p:cNvCxnSpPr>
            <p:nvPr/>
          </p:nvCxnSpPr>
          <p:spPr>
            <a:xfrm>
              <a:off x="7235517" y="1115703"/>
              <a:ext cx="392110" cy="3265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575C4B7-26BE-2C41-A1CF-DF32A4ED254C}"/>
              </a:ext>
            </a:extLst>
          </p:cNvPr>
          <p:cNvSpPr txBox="1"/>
          <p:nvPr/>
        </p:nvSpPr>
        <p:spPr>
          <a:xfrm>
            <a:off x="5967924" y="2359026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4</a:t>
            </a:r>
          </a:p>
        </p:txBody>
      </p:sp>
    </p:spTree>
    <p:extLst>
      <p:ext uri="{BB962C8B-B14F-4D97-AF65-F5344CB8AC3E}">
        <p14:creationId xmlns:p14="http://schemas.microsoft.com/office/powerpoint/2010/main" val="377069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/>
      <p:bldP spid="28" grpId="0"/>
      <p:bldP spid="29" grpId="0"/>
      <p:bldP spid="30" grpId="0"/>
      <p:bldP spid="6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of a tree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570472" y="-245156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F5422C-1127-7C48-A257-DEDA4E9C1857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5548394" y="1051677"/>
            <a:ext cx="1171108" cy="1396980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3B9953-CA3B-2247-BBD5-D468C7F08DFF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7311171" y="1051677"/>
            <a:ext cx="963232" cy="1367913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riangle 26">
            <a:extLst>
              <a:ext uri="{FF2B5EF4-FFF2-40B4-BE49-F238E27FC236}">
                <a16:creationId xmlns:a16="http://schemas.microsoft.com/office/drawing/2014/main" id="{D523319F-F044-AB4C-B9BB-E734C76D6812}"/>
              </a:ext>
            </a:extLst>
          </p:cNvPr>
          <p:cNvSpPr/>
          <p:nvPr/>
        </p:nvSpPr>
        <p:spPr>
          <a:xfrm>
            <a:off x="4237037" y="2448657"/>
            <a:ext cx="2778299" cy="2622455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5C008289-BE4C-2845-9D44-B60132C2C645}"/>
              </a:ext>
            </a:extLst>
          </p:cNvPr>
          <p:cNvSpPr/>
          <p:nvPr/>
        </p:nvSpPr>
        <p:spPr>
          <a:xfrm>
            <a:off x="7625536" y="2419590"/>
            <a:ext cx="1316054" cy="1392155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CF5858-EB82-E64C-94F9-92FD96DF0ED6}"/>
              </a:ext>
            </a:extLst>
          </p:cNvPr>
          <p:cNvSpPr/>
          <p:nvPr/>
        </p:nvSpPr>
        <p:spPr>
          <a:xfrm>
            <a:off x="6719501" y="708043"/>
            <a:ext cx="591670" cy="582707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B840EA-DD91-164A-83C9-D0E84869DAE6}"/>
                  </a:ext>
                </a:extLst>
              </p:cNvPr>
              <p:cNvSpPr txBox="1"/>
              <p:nvPr/>
            </p:nvSpPr>
            <p:spPr>
              <a:xfrm>
                <a:off x="7311171" y="161464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B840EA-DD91-164A-83C9-D0E84869D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1171" y="161464"/>
                <a:ext cx="869597" cy="707886"/>
              </a:xfrm>
              <a:prstGeom prst="rect">
                <a:avLst/>
              </a:prstGeom>
              <a:blipFill>
                <a:blip r:embed="rId2"/>
                <a:stretch>
                  <a:fillRect l="-4412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EF592C-D2F7-394A-92E0-5928246C8B6E}"/>
                  </a:ext>
                </a:extLst>
              </p:cNvPr>
              <p:cNvSpPr txBox="1"/>
              <p:nvPr/>
            </p:nvSpPr>
            <p:spPr>
              <a:xfrm>
                <a:off x="8274403" y="1795102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EF592C-D2F7-394A-92E0-5928246C8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403" y="1795102"/>
                <a:ext cx="869597" cy="707886"/>
              </a:xfrm>
              <a:prstGeom prst="rect">
                <a:avLst/>
              </a:prstGeom>
              <a:blipFill>
                <a:blip r:embed="rId3"/>
                <a:stretch>
                  <a:fillRect l="-2899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DF0491-3DD1-3349-AE06-944986518584}"/>
                  </a:ext>
                </a:extLst>
              </p:cNvPr>
              <p:cNvSpPr txBox="1"/>
              <p:nvPr/>
            </p:nvSpPr>
            <p:spPr>
              <a:xfrm>
                <a:off x="4678797" y="1881249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DF0491-3DD1-3349-AE06-944986518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797" y="1881249"/>
                <a:ext cx="869597" cy="707886"/>
              </a:xfrm>
              <a:prstGeom prst="rect">
                <a:avLst/>
              </a:prstGeom>
              <a:blipFill>
                <a:blip r:embed="rId4"/>
                <a:stretch>
                  <a:fillRect l="-1429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F826B-A77D-7543-9EF8-570E3896B7BC}"/>
                  </a:ext>
                </a:extLst>
              </p:cNvPr>
              <p:cNvSpPr txBox="1"/>
              <p:nvPr/>
            </p:nvSpPr>
            <p:spPr>
              <a:xfrm>
                <a:off x="362130" y="5571552"/>
                <a:ext cx="17238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F826B-A77D-7543-9EF8-570E3896B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30" y="5571552"/>
                <a:ext cx="1723805" cy="707886"/>
              </a:xfrm>
              <a:prstGeom prst="rect">
                <a:avLst/>
              </a:prstGeom>
              <a:blipFill>
                <a:blip r:embed="rId5"/>
                <a:stretch>
                  <a:fillRect l="-1471" r="-735" b="-26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650EAC-0DAA-B249-87BA-F6D335DDA86A}"/>
                  </a:ext>
                </a:extLst>
              </p:cNvPr>
              <p:cNvSpPr txBox="1"/>
              <p:nvPr/>
            </p:nvSpPr>
            <p:spPr>
              <a:xfrm>
                <a:off x="362130" y="5571552"/>
                <a:ext cx="542360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650EAC-0DAA-B249-87BA-F6D335DDA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30" y="5571552"/>
                <a:ext cx="5423601" cy="707886"/>
              </a:xfrm>
              <a:prstGeom prst="rect">
                <a:avLst/>
              </a:prstGeom>
              <a:blipFill>
                <a:blip r:embed="rId6"/>
                <a:stretch>
                  <a:fillRect l="-23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419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37" grpId="0"/>
      <p:bldP spid="38" grpId="0"/>
      <p:bldP spid="38" grpId="1"/>
      <p:bldP spid="39" grpId="0"/>
      <p:bldP spid="39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2BBB65-D0E1-A34D-A611-5EA6BE2C15C9}"/>
              </a:ext>
            </a:extLst>
          </p:cNvPr>
          <p:cNvSpPr/>
          <p:nvPr/>
        </p:nvSpPr>
        <p:spPr>
          <a:xfrm>
            <a:off x="4374352" y="14368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F5422C-1127-7C48-A257-DEDA4E9C185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385232" y="1728164"/>
            <a:ext cx="1989120" cy="139215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3B9953-CA3B-2247-BBD5-D468C7F08DFF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4966022" y="1728164"/>
            <a:ext cx="1837515" cy="128066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BD94C76-FB33-E740-9E67-E5750C2A20CD}"/>
              </a:ext>
            </a:extLst>
          </p:cNvPr>
          <p:cNvGrpSpPr/>
          <p:nvPr/>
        </p:nvGrpSpPr>
        <p:grpSpPr>
          <a:xfrm>
            <a:off x="1201892" y="3120319"/>
            <a:ext cx="3028018" cy="2748520"/>
            <a:chOff x="1201892" y="3120319"/>
            <a:chExt cx="3028018" cy="2748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C9E24-D24E-9248-A6A1-BC07FC9C3FDD}"/>
                </a:ext>
              </a:extLst>
            </p:cNvPr>
            <p:cNvSpPr/>
            <p:nvPr/>
          </p:nvSpPr>
          <p:spPr>
            <a:xfrm>
              <a:off x="2089397" y="31203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A01D55-8D6A-6C4B-8E9B-572F00AAE663}"/>
                </a:ext>
              </a:extLst>
            </p:cNvPr>
            <p:cNvSpPr/>
            <p:nvPr/>
          </p:nvSpPr>
          <p:spPr>
            <a:xfrm>
              <a:off x="1201892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FCF246-376F-AA43-9FCD-6ACAF139B33A}"/>
                </a:ext>
              </a:extLst>
            </p:cNvPr>
            <p:cNvSpPr/>
            <p:nvPr/>
          </p:nvSpPr>
          <p:spPr>
            <a:xfrm>
              <a:off x="2885624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BD7762-0FF3-254D-B213-60085EF75F4C}"/>
                </a:ext>
              </a:extLst>
            </p:cNvPr>
            <p:cNvSpPr/>
            <p:nvPr/>
          </p:nvSpPr>
          <p:spPr>
            <a:xfrm>
              <a:off x="2133010" y="52541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8EE7E4A-8073-7C4E-8BDB-E6A5C105840E}"/>
                </a:ext>
              </a:extLst>
            </p:cNvPr>
            <p:cNvSpPr/>
            <p:nvPr/>
          </p:nvSpPr>
          <p:spPr>
            <a:xfrm>
              <a:off x="3638240" y="52861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193FFF5-67A3-8547-820A-549D18825D3D}"/>
                </a:ext>
              </a:extLst>
            </p:cNvPr>
            <p:cNvCxnSpPr>
              <a:cxnSpLocks/>
              <a:stCxn id="7" idx="1"/>
              <a:endCxn id="13" idx="0"/>
            </p:cNvCxnSpPr>
            <p:nvPr/>
          </p:nvCxnSpPr>
          <p:spPr>
            <a:xfrm flipH="1">
              <a:off x="1497727" y="3411672"/>
              <a:ext cx="591670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FB2342-A233-5A45-9973-090D806F8FAB}"/>
                </a:ext>
              </a:extLst>
            </p:cNvPr>
            <p:cNvCxnSpPr>
              <a:cxnSpLocks/>
              <a:stCxn id="7" idx="3"/>
              <a:endCxn id="14" idx="0"/>
            </p:cNvCxnSpPr>
            <p:nvPr/>
          </p:nvCxnSpPr>
          <p:spPr>
            <a:xfrm>
              <a:off x="2681067" y="3411672"/>
              <a:ext cx="500392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694D7D0-161C-3945-A864-C77CC26CF785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>
              <a:off x="3477294" y="4384489"/>
              <a:ext cx="456781" cy="90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97597A-F833-AF4E-A6E8-09D8AA14C7D5}"/>
                </a:ext>
              </a:extLst>
            </p:cNvPr>
            <p:cNvCxnSpPr>
              <a:cxnSpLocks/>
              <a:stCxn id="14" idx="1"/>
              <a:endCxn id="15" idx="0"/>
            </p:cNvCxnSpPr>
            <p:nvPr/>
          </p:nvCxnSpPr>
          <p:spPr>
            <a:xfrm flipH="1">
              <a:off x="2428845" y="4384489"/>
              <a:ext cx="456779" cy="8696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F8FEA6-6C45-744C-8681-487EFC71973F}"/>
              </a:ext>
            </a:extLst>
          </p:cNvPr>
          <p:cNvGrpSpPr/>
          <p:nvPr/>
        </p:nvGrpSpPr>
        <p:grpSpPr>
          <a:xfrm>
            <a:off x="5666706" y="3008829"/>
            <a:ext cx="2275402" cy="1375660"/>
            <a:chOff x="5666706" y="3008829"/>
            <a:chExt cx="2275402" cy="13756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B2639B-BD4E-E149-B25E-CFE7F0B7AF38}"/>
                </a:ext>
              </a:extLst>
            </p:cNvPr>
            <p:cNvSpPr/>
            <p:nvPr/>
          </p:nvSpPr>
          <p:spPr>
            <a:xfrm>
              <a:off x="6507702" y="3008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EF9B5C-7EBF-604B-B83B-34BD97537EDD}"/>
                </a:ext>
              </a:extLst>
            </p:cNvPr>
            <p:cNvSpPr/>
            <p:nvPr/>
          </p:nvSpPr>
          <p:spPr>
            <a:xfrm>
              <a:off x="7350438" y="37013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E324D9E-2D94-2F4E-AC92-B9450F97F353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>
              <a:off x="7099372" y="3300182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EDFDBA-8DB1-694D-B46A-0BA710734B71}"/>
                </a:ext>
              </a:extLst>
            </p:cNvPr>
            <p:cNvSpPr/>
            <p:nvPr/>
          </p:nvSpPr>
          <p:spPr>
            <a:xfrm>
              <a:off x="5666706" y="380178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6FC7655-D4FA-C24E-AF72-68426B31AA52}"/>
                </a:ext>
              </a:extLst>
            </p:cNvPr>
            <p:cNvCxnSpPr>
              <a:cxnSpLocks/>
              <a:stCxn id="9" idx="1"/>
              <a:endCxn id="22" idx="0"/>
            </p:cNvCxnSpPr>
            <p:nvPr/>
          </p:nvCxnSpPr>
          <p:spPr>
            <a:xfrm flipH="1">
              <a:off x="5962541" y="3300182"/>
              <a:ext cx="545161" cy="5016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riangle 26">
            <a:extLst>
              <a:ext uri="{FF2B5EF4-FFF2-40B4-BE49-F238E27FC236}">
                <a16:creationId xmlns:a16="http://schemas.microsoft.com/office/drawing/2014/main" id="{D523319F-F044-AB4C-B9BB-E734C76D6812}"/>
              </a:ext>
            </a:extLst>
          </p:cNvPr>
          <p:cNvSpPr/>
          <p:nvPr/>
        </p:nvSpPr>
        <p:spPr>
          <a:xfrm>
            <a:off x="82979" y="3120319"/>
            <a:ext cx="4883043" cy="3188755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5C008289-BE4C-2845-9D44-B60132C2C645}"/>
              </a:ext>
            </a:extLst>
          </p:cNvPr>
          <p:cNvSpPr/>
          <p:nvPr/>
        </p:nvSpPr>
        <p:spPr>
          <a:xfrm>
            <a:off x="5026934" y="3008829"/>
            <a:ext cx="3587228" cy="1460164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CF5858-EB82-E64C-94F9-92FD96DF0ED6}"/>
              </a:ext>
            </a:extLst>
          </p:cNvPr>
          <p:cNvSpPr/>
          <p:nvPr/>
        </p:nvSpPr>
        <p:spPr>
          <a:xfrm>
            <a:off x="4374352" y="1384530"/>
            <a:ext cx="591670" cy="582707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DC497A-F8AE-7147-A8AC-D74BEC49F754}"/>
                  </a:ext>
                </a:extLst>
              </p:cNvPr>
              <p:cNvSpPr txBox="1"/>
              <p:nvPr/>
            </p:nvSpPr>
            <p:spPr>
              <a:xfrm>
                <a:off x="4878642" y="1041181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DC497A-F8AE-7147-A8AC-D74BEC49F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642" y="1041181"/>
                <a:ext cx="869597" cy="707886"/>
              </a:xfrm>
              <a:prstGeom prst="rect">
                <a:avLst/>
              </a:prstGeom>
              <a:blipFill>
                <a:blip r:embed="rId2"/>
                <a:stretch>
                  <a:fillRect l="-2899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174139-812F-3D41-9D5F-4E4C6F5A1148}"/>
                  </a:ext>
                </a:extLst>
              </p:cNvPr>
              <p:cNvSpPr txBox="1"/>
              <p:nvPr/>
            </p:nvSpPr>
            <p:spPr>
              <a:xfrm>
                <a:off x="7455027" y="2592296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174139-812F-3D41-9D5F-4E4C6F5A1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027" y="2592296"/>
                <a:ext cx="869597" cy="707886"/>
              </a:xfrm>
              <a:prstGeom prst="rect">
                <a:avLst/>
              </a:prstGeom>
              <a:blipFill>
                <a:blip r:embed="rId3"/>
                <a:stretch>
                  <a:fillRect l="-2899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3B5C9D-60B5-7C4D-96C9-8F46E8BAA48C}"/>
                  </a:ext>
                </a:extLst>
              </p:cNvPr>
              <p:cNvSpPr txBox="1"/>
              <p:nvPr/>
            </p:nvSpPr>
            <p:spPr>
              <a:xfrm>
                <a:off x="547746" y="2703591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3B5C9D-60B5-7C4D-96C9-8F46E8BAA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46" y="2703591"/>
                <a:ext cx="869597" cy="707886"/>
              </a:xfrm>
              <a:prstGeom prst="rect">
                <a:avLst/>
              </a:prstGeom>
              <a:blipFill>
                <a:blip r:embed="rId4"/>
                <a:stretch>
                  <a:fillRect l="-2857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BE71A3-6E1A-0F4A-92D5-6672BF235E0E}"/>
                  </a:ext>
                </a:extLst>
              </p:cNvPr>
              <p:cNvSpPr txBox="1"/>
              <p:nvPr/>
            </p:nvSpPr>
            <p:spPr>
              <a:xfrm>
                <a:off x="640405" y="2721114"/>
                <a:ext cx="60625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BE71A3-6E1A-0F4A-92D5-6672BF235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05" y="2721114"/>
                <a:ext cx="606256" cy="707886"/>
              </a:xfrm>
              <a:prstGeom prst="rect">
                <a:avLst/>
              </a:prstGeom>
              <a:blipFill>
                <a:blip r:embed="rId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7CEA35-7987-F44F-BF90-1593C1D30E97}"/>
                  </a:ext>
                </a:extLst>
              </p:cNvPr>
              <p:cNvSpPr txBox="1"/>
              <p:nvPr/>
            </p:nvSpPr>
            <p:spPr>
              <a:xfrm>
                <a:off x="7569096" y="2592296"/>
                <a:ext cx="60625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7CEA35-7987-F44F-BF90-1593C1D30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096" y="2592296"/>
                <a:ext cx="606256" cy="707886"/>
              </a:xfrm>
              <a:prstGeom prst="rect">
                <a:avLst/>
              </a:prstGeom>
              <a:blipFill>
                <a:blip r:embed="rId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343D32A-2115-6548-88B2-2DC06FA398D1}"/>
              </a:ext>
            </a:extLst>
          </p:cNvPr>
          <p:cNvSpPr txBox="1"/>
          <p:nvPr/>
        </p:nvSpPr>
        <p:spPr>
          <a:xfrm>
            <a:off x="8289421" y="23842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1F1703-78F2-3449-A53D-6359C3FF0023}"/>
                  </a:ext>
                </a:extLst>
              </p:cNvPr>
              <p:cNvSpPr txBox="1"/>
              <p:nvPr/>
            </p:nvSpPr>
            <p:spPr>
              <a:xfrm>
                <a:off x="333615" y="410900"/>
                <a:ext cx="38547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1F1703-78F2-3449-A53D-6359C3FF0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15" y="410900"/>
                <a:ext cx="385477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F09EDC0-4F2C-5049-921B-60ACF9B448F1}"/>
                  </a:ext>
                </a:extLst>
              </p:cNvPr>
              <p:cNvSpPr txBox="1"/>
              <p:nvPr/>
            </p:nvSpPr>
            <p:spPr>
              <a:xfrm>
                <a:off x="342592" y="421075"/>
                <a:ext cx="54056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F09EDC0-4F2C-5049-921B-60ACF9B44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92" y="421075"/>
                <a:ext cx="5405647" cy="523220"/>
              </a:xfrm>
              <a:prstGeom prst="rect">
                <a:avLst/>
              </a:prstGeom>
              <a:blipFill>
                <a:blip r:embed="rId8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6AEE756-7B5C-3945-B15C-FA0EEEBFD021}"/>
                  </a:ext>
                </a:extLst>
              </p:cNvPr>
              <p:cNvSpPr txBox="1"/>
              <p:nvPr/>
            </p:nvSpPr>
            <p:spPr>
              <a:xfrm>
                <a:off x="4986773" y="1077068"/>
                <a:ext cx="60625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6AEE756-7B5C-3945-B15C-FA0EEEBFD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773" y="1077068"/>
                <a:ext cx="606256" cy="707886"/>
              </a:xfrm>
              <a:prstGeom prst="rect">
                <a:avLst/>
              </a:prstGeom>
              <a:blipFill>
                <a:blip r:embed="rId9"/>
                <a:stretch>
                  <a:fillRect l="-4167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81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  <p:bldP spid="30" grpId="0" animBg="1"/>
      <p:bldP spid="31" grpId="0" animBg="1"/>
      <p:bldP spid="26" grpId="0"/>
      <p:bldP spid="28" grpId="0"/>
      <p:bldP spid="29" grpId="0"/>
      <p:bldP spid="34" grpId="0"/>
      <p:bldP spid="35" grpId="0"/>
      <p:bldP spid="36" grpId="0"/>
      <p:bldP spid="37" grpId="0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3346612" y="789908"/>
            <a:ext cx="2834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</a:rPr>
              <a:t>Height of a tree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11250" y="3182778"/>
            <a:ext cx="32029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height(left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height(right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1098386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572000" y="982135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475576" y="1178922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A2FB5F4-A928-7F4B-915E-5B2D42AEC68C}"/>
              </a:ext>
            </a:extLst>
          </p:cNvPr>
          <p:cNvSpPr txBox="1"/>
          <p:nvPr/>
        </p:nvSpPr>
        <p:spPr>
          <a:xfrm>
            <a:off x="717177" y="139648"/>
            <a:ext cx="3248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17.3</a:t>
            </a:r>
            <a:r>
              <a:rPr lang="zh-CN" altLang="en-US" sz="3200" dirty="0"/>
              <a:t> </a:t>
            </a:r>
            <a:r>
              <a:rPr lang="en-US" altLang="zh-CN" sz="3200" dirty="0"/>
              <a:t>Do</a:t>
            </a:r>
            <a:r>
              <a:rPr lang="zh-CN" altLang="en-US" sz="3200" dirty="0"/>
              <a:t> </a:t>
            </a:r>
            <a:r>
              <a:rPr lang="en-US" altLang="zh-CN" sz="3200" dirty="0"/>
              <a:t>both</a:t>
            </a:r>
            <a:r>
              <a:rPr lang="zh-CN" altLang="en-US" sz="3200" dirty="0"/>
              <a:t> </a:t>
            </a:r>
            <a:r>
              <a:rPr lang="en-US" altLang="zh-CN" sz="3200" dirty="0"/>
              <a:t>fast?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78268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3346612" y="789908"/>
            <a:ext cx="2873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</a:rPr>
              <a:t>Height of a Tree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B14C75-A242-4743-A6BC-5887A2228793}"/>
              </a:ext>
            </a:extLst>
          </p:cNvPr>
          <p:cNvSpPr/>
          <p:nvPr/>
        </p:nvSpPr>
        <p:spPr>
          <a:xfrm>
            <a:off x="3756213" y="297906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5C763F-470D-BA40-A7D6-5699254F3FEF}"/>
              </a:ext>
            </a:extLst>
          </p:cNvPr>
          <p:cNvSpPr/>
          <p:nvPr/>
        </p:nvSpPr>
        <p:spPr>
          <a:xfrm>
            <a:off x="2287678" y="37962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9FFB2E-3356-E14E-8CD9-47B148D795C3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flipH="1">
            <a:off x="2583513" y="3270420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4F1CC90-2EDC-7547-9192-48F65AB77377}"/>
              </a:ext>
            </a:extLst>
          </p:cNvPr>
          <p:cNvSpPr/>
          <p:nvPr/>
        </p:nvSpPr>
        <p:spPr>
          <a:xfrm>
            <a:off x="5311196" y="37962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DFA955-C83B-FC46-9E8C-8A72FE936530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>
            <a:off x="4347883" y="3270420"/>
            <a:ext cx="1259148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4C08EBE-4D32-6646-9326-D6975F841450}"/>
              </a:ext>
            </a:extLst>
          </p:cNvPr>
          <p:cNvSpPr/>
          <p:nvPr/>
        </p:nvSpPr>
        <p:spPr>
          <a:xfrm>
            <a:off x="6153932" y="47065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5E6767-F9D3-DC4F-9DDC-754BD893318C}"/>
              </a:ext>
            </a:extLst>
          </p:cNvPr>
          <p:cNvCxnSpPr>
            <a:cxnSpLocks/>
            <a:stCxn id="10" idx="3"/>
            <a:endCxn id="12" idx="0"/>
          </p:cNvCxnSpPr>
          <p:nvPr/>
        </p:nvCxnSpPr>
        <p:spPr>
          <a:xfrm>
            <a:off x="5902866" y="4087650"/>
            <a:ext cx="546901" cy="618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BF930BA-1107-9241-B2FB-180995C8237C}"/>
              </a:ext>
            </a:extLst>
          </p:cNvPr>
          <p:cNvSpPr/>
          <p:nvPr/>
        </p:nvSpPr>
        <p:spPr>
          <a:xfrm>
            <a:off x="1400173" y="476911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1F2B00-0C51-844F-95DF-04E8F7AF2502}"/>
              </a:ext>
            </a:extLst>
          </p:cNvPr>
          <p:cNvSpPr/>
          <p:nvPr/>
        </p:nvSpPr>
        <p:spPr>
          <a:xfrm>
            <a:off x="3083905" y="476911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D08ED2-E4C6-2944-8F5C-4C28F597928C}"/>
              </a:ext>
            </a:extLst>
          </p:cNvPr>
          <p:cNvCxnSpPr>
            <a:cxnSpLocks/>
            <a:stCxn id="8" idx="1"/>
            <a:endCxn id="14" idx="0"/>
          </p:cNvCxnSpPr>
          <p:nvPr/>
        </p:nvCxnSpPr>
        <p:spPr>
          <a:xfrm flipH="1">
            <a:off x="1696008" y="4087650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364B10-C082-DD44-8A1F-5B896DCD935D}"/>
              </a:ext>
            </a:extLst>
          </p:cNvPr>
          <p:cNvCxnSpPr>
            <a:cxnSpLocks/>
            <a:stCxn id="8" idx="3"/>
            <a:endCxn id="15" idx="0"/>
          </p:cNvCxnSpPr>
          <p:nvPr/>
        </p:nvCxnSpPr>
        <p:spPr>
          <a:xfrm>
            <a:off x="2879348" y="4087650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6C37AC7-F76D-A148-82F2-A125C5B2F9E6}"/>
              </a:ext>
            </a:extLst>
          </p:cNvPr>
          <p:cNvSpPr/>
          <p:nvPr/>
        </p:nvSpPr>
        <p:spPr>
          <a:xfrm>
            <a:off x="4471802" y="476911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9FFA5E-59B5-614A-B18C-B49E2506CC43}"/>
              </a:ext>
            </a:extLst>
          </p:cNvPr>
          <p:cNvCxnSpPr>
            <a:cxnSpLocks/>
            <a:stCxn id="10" idx="1"/>
            <a:endCxn id="23" idx="0"/>
          </p:cNvCxnSpPr>
          <p:nvPr/>
        </p:nvCxnSpPr>
        <p:spPr>
          <a:xfrm flipH="1">
            <a:off x="4767637" y="4087650"/>
            <a:ext cx="543559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CA39031-F9F1-BC4B-88EE-0D19775E581E}"/>
              </a:ext>
            </a:extLst>
          </p:cNvPr>
          <p:cNvSpPr txBox="1"/>
          <p:nvPr/>
        </p:nvSpPr>
        <p:spPr>
          <a:xfrm>
            <a:off x="3169863" y="29790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4B0105-2709-C545-A92D-D919E90B8689}"/>
              </a:ext>
            </a:extLst>
          </p:cNvPr>
          <p:cNvSpPr txBox="1"/>
          <p:nvPr/>
        </p:nvSpPr>
        <p:spPr>
          <a:xfrm>
            <a:off x="4616794" y="299025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71EB9F-D420-304F-AC91-B02B1526B221}"/>
              </a:ext>
            </a:extLst>
          </p:cNvPr>
          <p:cNvSpPr txBox="1"/>
          <p:nvPr/>
        </p:nvSpPr>
        <p:spPr>
          <a:xfrm>
            <a:off x="1761699" y="379629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586DD7-8528-DE4D-A984-676C49363B4B}"/>
              </a:ext>
            </a:extLst>
          </p:cNvPr>
          <p:cNvSpPr txBox="1"/>
          <p:nvPr/>
        </p:nvSpPr>
        <p:spPr>
          <a:xfrm>
            <a:off x="3073853" y="380950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A23C96-A308-EA43-A2AE-B59DBF334ED2}"/>
              </a:ext>
            </a:extLst>
          </p:cNvPr>
          <p:cNvSpPr txBox="1"/>
          <p:nvPr/>
        </p:nvSpPr>
        <p:spPr>
          <a:xfrm>
            <a:off x="4802275" y="372603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F8E4F0-7D0C-3E47-A334-A911A49EF93B}"/>
              </a:ext>
            </a:extLst>
          </p:cNvPr>
          <p:cNvSpPr txBox="1"/>
          <p:nvPr/>
        </p:nvSpPr>
        <p:spPr>
          <a:xfrm>
            <a:off x="6114429" y="373924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9C2B1E-7FBC-F64B-855C-C3836DB2B712}"/>
              </a:ext>
            </a:extLst>
          </p:cNvPr>
          <p:cNvGrpSpPr/>
          <p:nvPr/>
        </p:nvGrpSpPr>
        <p:grpSpPr>
          <a:xfrm>
            <a:off x="1101966" y="5219745"/>
            <a:ext cx="1202885" cy="461665"/>
            <a:chOff x="1101966" y="5219745"/>
            <a:chExt cx="1202885" cy="46166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B91078-725F-8D48-A721-0A35556DC608}"/>
                </a:ext>
              </a:extLst>
            </p:cNvPr>
            <p:cNvSpPr txBox="1"/>
            <p:nvPr/>
          </p:nvSpPr>
          <p:spPr>
            <a:xfrm>
              <a:off x="1101966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A860E2-CD27-C643-9C38-A2FE58211351}"/>
                </a:ext>
              </a:extLst>
            </p:cNvPr>
            <p:cNvSpPr txBox="1"/>
            <p:nvPr/>
          </p:nvSpPr>
          <p:spPr>
            <a:xfrm>
              <a:off x="1964693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36B6CD4-825A-6141-8710-0F3AA5AE281C}"/>
              </a:ext>
            </a:extLst>
          </p:cNvPr>
          <p:cNvSpPr txBox="1"/>
          <p:nvPr/>
        </p:nvSpPr>
        <p:spPr>
          <a:xfrm>
            <a:off x="7180730" y="1709622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Bottom up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BFA6E3-695B-7947-B7BF-6FF64C9FE937}"/>
              </a:ext>
            </a:extLst>
          </p:cNvPr>
          <p:cNvSpPr/>
          <p:nvPr/>
        </p:nvSpPr>
        <p:spPr>
          <a:xfrm>
            <a:off x="3883058" y="57205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62A46CD-ABF7-424B-A8ED-0C8F2E63D7D6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3678501" y="5039125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E4F7C31-B1F8-1040-8A62-02A523E52EA0}"/>
              </a:ext>
            </a:extLst>
          </p:cNvPr>
          <p:cNvGrpSpPr/>
          <p:nvPr/>
        </p:nvGrpSpPr>
        <p:grpSpPr>
          <a:xfrm>
            <a:off x="2778297" y="5197547"/>
            <a:ext cx="1202885" cy="461665"/>
            <a:chOff x="1101966" y="5219745"/>
            <a:chExt cx="1202885" cy="46166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B11B133-F473-7F4F-A204-DA02EC95AFB7}"/>
                </a:ext>
              </a:extLst>
            </p:cNvPr>
            <p:cNvSpPr txBox="1"/>
            <p:nvPr/>
          </p:nvSpPr>
          <p:spPr>
            <a:xfrm>
              <a:off x="1101966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85C3453-7B41-7F42-AF11-80E6C7EAA747}"/>
                </a:ext>
              </a:extLst>
            </p:cNvPr>
            <p:cNvSpPr txBox="1"/>
            <p:nvPr/>
          </p:nvSpPr>
          <p:spPr>
            <a:xfrm>
              <a:off x="1964693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11F869A-5DEF-A64B-9DDC-BA4AA852EAE6}"/>
              </a:ext>
            </a:extLst>
          </p:cNvPr>
          <p:cNvGrpSpPr/>
          <p:nvPr/>
        </p:nvGrpSpPr>
        <p:grpSpPr>
          <a:xfrm>
            <a:off x="4198124" y="5197547"/>
            <a:ext cx="1202885" cy="461665"/>
            <a:chOff x="1101966" y="5219745"/>
            <a:chExt cx="1202885" cy="46166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A58004F-0EE5-2548-8A1D-BBE762973EF6}"/>
                </a:ext>
              </a:extLst>
            </p:cNvPr>
            <p:cNvSpPr txBox="1"/>
            <p:nvPr/>
          </p:nvSpPr>
          <p:spPr>
            <a:xfrm>
              <a:off x="1101966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B73744-C6DD-3E40-9EFB-317FAB80D023}"/>
                </a:ext>
              </a:extLst>
            </p:cNvPr>
            <p:cNvSpPr txBox="1"/>
            <p:nvPr/>
          </p:nvSpPr>
          <p:spPr>
            <a:xfrm>
              <a:off x="1964693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732ADD4-B7DA-A540-A641-EDC55F582A11}"/>
              </a:ext>
            </a:extLst>
          </p:cNvPr>
          <p:cNvGrpSpPr/>
          <p:nvPr/>
        </p:nvGrpSpPr>
        <p:grpSpPr>
          <a:xfrm>
            <a:off x="5859699" y="5149024"/>
            <a:ext cx="1202885" cy="461665"/>
            <a:chOff x="1101966" y="5219745"/>
            <a:chExt cx="1202885" cy="4616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EC8ECE-E648-474F-9190-9E8E54280794}"/>
                </a:ext>
              </a:extLst>
            </p:cNvPr>
            <p:cNvSpPr txBox="1"/>
            <p:nvPr/>
          </p:nvSpPr>
          <p:spPr>
            <a:xfrm>
              <a:off x="1101966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2B2ADC0-141D-8845-9D21-6CFA4EB1490B}"/>
                </a:ext>
              </a:extLst>
            </p:cNvPr>
            <p:cNvSpPr txBox="1"/>
            <p:nvPr/>
          </p:nvSpPr>
          <p:spPr>
            <a:xfrm>
              <a:off x="1964693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D54706C-591F-0243-AFDE-CACEAF3CAB32}"/>
              </a:ext>
            </a:extLst>
          </p:cNvPr>
          <p:cNvGrpSpPr/>
          <p:nvPr/>
        </p:nvGrpSpPr>
        <p:grpSpPr>
          <a:xfrm>
            <a:off x="3599390" y="6170364"/>
            <a:ext cx="1202885" cy="461665"/>
            <a:chOff x="1101966" y="5219745"/>
            <a:chExt cx="1202885" cy="46166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2A13496-34DE-8A4A-81A2-E8C104D7B0E2}"/>
                </a:ext>
              </a:extLst>
            </p:cNvPr>
            <p:cNvSpPr txBox="1"/>
            <p:nvPr/>
          </p:nvSpPr>
          <p:spPr>
            <a:xfrm>
              <a:off x="1101966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F8B4B00-0433-EC4B-BA97-DB1341D86A75}"/>
                </a:ext>
              </a:extLst>
            </p:cNvPr>
            <p:cNvSpPr txBox="1"/>
            <p:nvPr/>
          </p:nvSpPr>
          <p:spPr>
            <a:xfrm>
              <a:off x="1964693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4232641-85FD-7B47-9420-BE451CDCDF18}"/>
              </a:ext>
            </a:extLst>
          </p:cNvPr>
          <p:cNvSpPr txBox="1"/>
          <p:nvPr/>
        </p:nvSpPr>
        <p:spPr>
          <a:xfrm>
            <a:off x="3899781" y="250622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D2AAD2-00E9-8E4E-A663-A45AAC4CE684}"/>
              </a:ext>
            </a:extLst>
          </p:cNvPr>
          <p:cNvSpPr txBox="1"/>
          <p:nvPr/>
        </p:nvSpPr>
        <p:spPr>
          <a:xfrm>
            <a:off x="7180730" y="1709622"/>
            <a:ext cx="1335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Postorder</a:t>
            </a:r>
          </a:p>
        </p:txBody>
      </p:sp>
    </p:spTree>
    <p:extLst>
      <p:ext uri="{BB962C8B-B14F-4D97-AF65-F5344CB8AC3E}">
        <p14:creationId xmlns:p14="http://schemas.microsoft.com/office/powerpoint/2010/main" val="223805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27" grpId="0"/>
      <p:bldP spid="54" grpId="0"/>
      <p:bldP spid="55" grpId="0"/>
      <p:bldP spid="55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3346612" y="789908"/>
            <a:ext cx="2873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</a:rPr>
              <a:t>Height of a Tree</a:t>
            </a:r>
            <a:endParaRPr lang="en-US" sz="3200" b="1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6C5E8-5749-134A-BAB5-AA4C36D83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2201432"/>
            <a:ext cx="7416800" cy="293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300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F0EFF3D-A7E4-D945-AFAD-2E05DBFE9808}"/>
              </a:ext>
            </a:extLst>
          </p:cNvPr>
          <p:cNvGrpSpPr/>
          <p:nvPr/>
        </p:nvGrpSpPr>
        <p:grpSpPr>
          <a:xfrm>
            <a:off x="757517" y="110529"/>
            <a:ext cx="7628965" cy="3925447"/>
            <a:chOff x="0" y="1041000"/>
            <a:chExt cx="9144000" cy="4776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0300E3-4F9C-B445-B590-84C7ADC0B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0E1C7F6-BCD7-C447-9F49-9CB3F4084EF4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905EEEA-A489-A64B-BF19-02717973C465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596B6B8-19F7-DA45-8F4B-DFC996F8F6C1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1A0F1E8-C18C-C24E-808F-09B7167E3172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667F862-DF18-1E42-AE6D-401CE321D3E9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2E6C142-149D-E147-A5D8-06EC6260CC27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4A42C6F-E7A4-154B-923B-FDD9F14295E3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D8DB0A4-8D57-6C47-A06A-A0696770B03B}"/>
              </a:ext>
            </a:extLst>
          </p:cNvPr>
          <p:cNvSpPr txBox="1"/>
          <p:nvPr/>
        </p:nvSpPr>
        <p:spPr>
          <a:xfrm>
            <a:off x="4449514" y="4507359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ops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2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A1751D-E1EE-024E-BE4D-C705BFE2E400}"/>
              </a:ext>
            </a:extLst>
          </p:cNvPr>
          <p:cNvSpPr txBox="1"/>
          <p:nvPr/>
        </p:nvSpPr>
        <p:spPr>
          <a:xfrm>
            <a:off x="618566" y="4501519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80D4E8-72FE-0A42-A910-B2CC03D64133}"/>
              </a:ext>
            </a:extLst>
          </p:cNvPr>
          <p:cNvSpPr txBox="1"/>
          <p:nvPr/>
        </p:nvSpPr>
        <p:spPr>
          <a:xfrm>
            <a:off x="884130" y="614481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Insertion: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369E0-CF6C-F04D-A9F9-66CE5D7DFC6D}"/>
              </a:ext>
            </a:extLst>
          </p:cNvPr>
          <p:cNvSpPr txBox="1"/>
          <p:nvPr/>
        </p:nvSpPr>
        <p:spPr>
          <a:xfrm>
            <a:off x="884130" y="5327102"/>
            <a:ext cx="2205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location:</a:t>
            </a:r>
            <a:r>
              <a:rPr lang="zh-CN" altLang="en-US" dirty="0"/>
              <a:t> 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489D4-98D6-A543-8DED-CBFE3A2119DF}"/>
              </a:ext>
            </a:extLst>
          </p:cNvPr>
          <p:cNvSpPr txBox="1"/>
          <p:nvPr/>
        </p:nvSpPr>
        <p:spPr>
          <a:xfrm>
            <a:off x="698462" y="3909772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79B5ED-4B27-EE4A-BB43-81DB0756932A}"/>
              </a:ext>
            </a:extLst>
          </p:cNvPr>
          <p:cNvSpPr txBox="1"/>
          <p:nvPr/>
        </p:nvSpPr>
        <p:spPr>
          <a:xfrm>
            <a:off x="2816438" y="5348320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32EB22-D741-924F-BD84-B7F9E7AB72FE}"/>
                  </a:ext>
                </a:extLst>
              </p:cNvPr>
              <p:cNvSpPr txBox="1"/>
              <p:nvPr/>
            </p:nvSpPr>
            <p:spPr>
              <a:xfrm>
                <a:off x="1931292" y="6006310"/>
                <a:ext cx="7664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32EB22-D741-924F-BD84-B7F9E7AB7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292" y="6006310"/>
                <a:ext cx="766428" cy="646331"/>
              </a:xfrm>
              <a:prstGeom prst="rect">
                <a:avLst/>
              </a:prstGeom>
              <a:blipFill>
                <a:blip r:embed="rId3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256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3F8AE1-DB62-6749-BCFC-33048AC76F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4740" y="2649306"/>
            <a:ext cx="6494530" cy="118007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Maintain</a:t>
            </a:r>
            <a:r>
              <a:rPr lang="zh-CN" altLang="en-US" dirty="0"/>
              <a:t> </a:t>
            </a:r>
            <a:r>
              <a:rPr lang="en-US" altLang="zh-CN" sz="5400" dirty="0">
                <a:solidFill>
                  <a:srgbClr val="00B050"/>
                </a:solidFill>
              </a:rPr>
              <a:t>ordering</a:t>
            </a:r>
            <a:r>
              <a:rPr lang="zh-CN" altLang="en-US" dirty="0"/>
              <a:t> </a:t>
            </a:r>
            <a:r>
              <a:rPr lang="en-US" altLang="zh-CN" dirty="0"/>
              <a:t>efficiently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DCDFB7-AB75-2649-A6B9-D5A07A63D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30B54E-84E4-5046-8175-9865100DE938}"/>
              </a:ext>
            </a:extLst>
          </p:cNvPr>
          <p:cNvGrpSpPr/>
          <p:nvPr/>
        </p:nvGrpSpPr>
        <p:grpSpPr>
          <a:xfrm>
            <a:off x="579344" y="4264276"/>
            <a:ext cx="2588559" cy="2142127"/>
            <a:chOff x="579344" y="4264276"/>
            <a:chExt cx="2588559" cy="21421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A7893D7-15FE-4249-A83C-66963538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344" y="4539503"/>
              <a:ext cx="2247900" cy="18669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A71B57-ECD3-4441-9669-A99BD5C86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9203" y="4264276"/>
              <a:ext cx="1028700" cy="850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9932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5F14D-D944-684C-8BD5-7CC8BADB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10" y="1200290"/>
            <a:ext cx="6445891" cy="3102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3BA21A-ED1E-8C43-A6EB-E3D23714B111}"/>
              </a:ext>
            </a:extLst>
          </p:cNvPr>
          <p:cNvSpPr txBox="1"/>
          <p:nvPr/>
        </p:nvSpPr>
        <p:spPr>
          <a:xfrm>
            <a:off x="1255059" y="4796117"/>
            <a:ext cx="4277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we</a:t>
            </a:r>
            <a:r>
              <a:rPr lang="zh-CN" altLang="en-US" sz="2800" dirty="0"/>
              <a:t> </a:t>
            </a:r>
            <a:r>
              <a:rPr lang="en-US" altLang="zh-CN" sz="2800" dirty="0"/>
              <a:t>implement</a:t>
            </a:r>
            <a:r>
              <a:rPr lang="zh-CN" altLang="en-US" sz="2800" dirty="0"/>
              <a:t> </a:t>
            </a:r>
            <a:r>
              <a:rPr lang="en-US" altLang="zh-CN" sz="2800" dirty="0"/>
              <a:t>this?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8109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1DDD7C-13EA-DC4B-8639-017473930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49" y="2896348"/>
            <a:ext cx="3340100" cy="276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4DC80B-BB04-984B-A987-62AB75564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46924"/>
            <a:ext cx="4159624" cy="200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55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F7C350-BA9B-1845-9454-A98D21BF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52" y="1322332"/>
            <a:ext cx="4521660" cy="4943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26E1DD-0F81-DA45-8593-B399C999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167" y="2601260"/>
            <a:ext cx="723900" cy="215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CAE3CE-B401-F049-9ACA-1947CEA08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256" y="546924"/>
            <a:ext cx="3221767" cy="155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5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12287</TotalTime>
  <Words>882</Words>
  <Application>Microsoft Macintosh PowerPoint</Application>
  <PresentationFormat>On-screen Show (4:3)</PresentationFormat>
  <Paragraphs>355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Encode Sans Normal Black</vt:lpstr>
      <vt:lpstr>Open Sans</vt:lpstr>
      <vt:lpstr>Open Sans Light</vt:lpstr>
      <vt:lpstr>Uni Sans Regular</vt:lpstr>
      <vt:lpstr>Arial</vt:lpstr>
      <vt:lpstr>Bernard MT Condensed</vt:lpstr>
      <vt:lpstr>Calibri</vt:lpstr>
      <vt:lpstr>Cambria Math</vt:lpstr>
      <vt:lpstr>Lucida Grande</vt:lpstr>
      <vt:lpstr>Custom Design</vt:lpstr>
      <vt:lpstr>1_Custom Design</vt:lpstr>
      <vt:lpstr>PowerPoint Presentation</vt:lpstr>
      <vt:lpstr>CSS342 Data Structures, Algorithms, and Discrete Mathematics (I)</vt:lpstr>
      <vt:lpstr>PowerPoint Presentation</vt:lpstr>
      <vt:lpstr>PowerPoint Presentation</vt:lpstr>
      <vt:lpstr>PowerPoint Presentation</vt:lpstr>
      <vt:lpstr>Why binary tree</vt:lpstr>
      <vt:lpstr>PowerPoint Presentation</vt:lpstr>
      <vt:lpstr>PowerPoint Presentation</vt:lpstr>
      <vt:lpstr>PowerPoint Presentation</vt:lpstr>
      <vt:lpstr>”Tree” vs “Sub-tree”</vt:lpstr>
      <vt:lpstr>Binary Search Tree</vt:lpstr>
      <vt:lpstr>Exercise</vt:lpstr>
      <vt:lpstr>Exercise</vt:lpstr>
      <vt:lpstr>Exercise</vt:lpstr>
      <vt:lpstr>Exercise</vt:lpstr>
      <vt:lpstr>Tree Node</vt:lpstr>
      <vt:lpstr>Tree ADT</vt:lpstr>
      <vt:lpstr>Tree Traversal</vt:lpstr>
      <vt:lpstr>Binary Tree Traversal</vt:lpstr>
      <vt:lpstr>Exercise</vt:lpstr>
      <vt:lpstr>Code it up!</vt:lpstr>
      <vt:lpstr>preorder: Root, Left, Right</vt:lpstr>
      <vt:lpstr>preorder: Root, Left, Right</vt:lpstr>
      <vt:lpstr>preorder: Root, Left, Right</vt:lpstr>
      <vt:lpstr>preorder: Root, Left, Right</vt:lpstr>
      <vt:lpstr>Pre-order Application</vt:lpstr>
      <vt:lpstr>Binary Tree Traversal</vt:lpstr>
      <vt:lpstr>Exercise</vt:lpstr>
      <vt:lpstr>Code it up!</vt:lpstr>
      <vt:lpstr>inorder: Left, Root, Right</vt:lpstr>
      <vt:lpstr>Binary Tree Traversal</vt:lpstr>
      <vt:lpstr>Exercise</vt:lpstr>
      <vt:lpstr>Code it up!</vt:lpstr>
      <vt:lpstr>postorder: Root, Left, Right</vt:lpstr>
      <vt:lpstr>Recursion with Trees</vt:lpstr>
      <vt:lpstr>Binary Tree Definition</vt:lpstr>
      <vt:lpstr>Height of a tree</vt:lpstr>
      <vt:lpstr>PowerPoint Presentation</vt:lpstr>
      <vt:lpstr>Code it up!</vt:lpstr>
      <vt:lpstr>Code it up!</vt:lpstr>
      <vt:lpstr>Code it up!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964</cp:revision>
  <cp:lastPrinted>2016-02-10T20:19:12Z</cp:lastPrinted>
  <dcterms:created xsi:type="dcterms:W3CDTF">2014-10-14T00:51:43Z</dcterms:created>
  <dcterms:modified xsi:type="dcterms:W3CDTF">2020-11-10T04:18:41Z</dcterms:modified>
</cp:coreProperties>
</file>